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15"/>
  </p:notesMasterIdLst>
  <p:sldIdLst>
    <p:sldId id="291" r:id="rId3"/>
    <p:sldId id="329" r:id="rId4"/>
    <p:sldId id="330" r:id="rId5"/>
    <p:sldId id="299" r:id="rId6"/>
    <p:sldId id="332" r:id="rId7"/>
    <p:sldId id="333" r:id="rId8"/>
    <p:sldId id="334" r:id="rId9"/>
    <p:sldId id="336" r:id="rId10"/>
    <p:sldId id="337" r:id="rId11"/>
    <p:sldId id="339" r:id="rId12"/>
    <p:sldId id="340" r:id="rId13"/>
    <p:sldId id="342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33" d="100"/>
          <a:sy n="133" d="100"/>
        </p:scale>
        <p:origin x="1924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KZ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A7E8BD-BF3F-4E35-B2BE-7C075594C67C}" type="datetimeFigureOut">
              <a:rPr lang="ru-KZ" smtClean="0"/>
              <a:t>04.04.2023</a:t>
            </a:fld>
            <a:endParaRPr lang="ru-KZ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KZ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K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28EA6-A1A3-47E1-B9AF-DC3035D6DC7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941577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KZ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428EA6-A1A3-47E1-B9AF-DC3035D6DC7D}" type="slidenum">
              <a:rPr lang="ru-KZ" smtClean="0"/>
              <a:t>6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334067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KZ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428EA6-A1A3-47E1-B9AF-DC3035D6DC7D}" type="slidenum">
              <a:rPr lang="ru-KZ" smtClean="0"/>
              <a:t>7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0809099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KZ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428EA6-A1A3-47E1-B9AF-DC3035D6DC7D}" type="slidenum">
              <a:rPr lang="ru-KZ" smtClean="0"/>
              <a:t>8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0668985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C8C02-1BA3-4F6A-8956-50FBE7D23311}" type="datetime1">
              <a:rPr lang="ru-RU" smtClean="0"/>
              <a:t>04.04.2023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РГП "Казгидромет" журнал "Гидрометеорология и экология"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EB34A-DE2D-4140-B887-6B801239169D}" type="datetime1">
              <a:rPr lang="ru-RU" smtClean="0"/>
              <a:t>04.04.2023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РГП "Казгидромет" журнал "Гидрометеорология и экология"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26F36-D745-4AFC-BF47-4D42CBCD5E89}" type="datetime1">
              <a:rPr lang="ru-RU" smtClean="0"/>
              <a:t>04.04.2023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РГП "Казгидромет" журнал "Гидрометеорология и экология"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E98F23-CF3D-4904-B6CA-9F65CF4B4B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D3FE2B9-4FA5-4AB1-8DB5-0B56039E57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47D998C-459A-45A4-A3D8-DB3783BCE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C73A1-090A-4075-9ACB-427E8B8D8E79}" type="datetime1">
              <a:rPr lang="ru-RU" smtClean="0">
                <a:solidFill>
                  <a:srgbClr val="073E87"/>
                </a:solidFill>
              </a:rPr>
              <a:t>04.04.2023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625ECA-54CB-4174-8FD5-6D1D0807B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>
                <a:solidFill>
                  <a:srgbClr val="073E87"/>
                </a:solidFill>
              </a:rPr>
              <a:t>РГП "Казгидромет" журнал "Гидрометеорология и экология"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7B4818-800A-4DCE-B32D-56D77E7D3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11312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E34D2B-81AB-4FAC-90FA-8F1B49CF8F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34FF134-3585-4BA8-AD79-E49B857E30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6DD65F9-D2C5-45E3-A6B8-C5F619F86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E5CB6-FDB2-4B46-9B26-939DD0A3D6F5}" type="datetime1">
              <a:rPr lang="ru-RU" smtClean="0">
                <a:solidFill>
                  <a:srgbClr val="073E87"/>
                </a:solidFill>
              </a:rPr>
              <a:t>04.04.2023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B6A2EC5-B22C-42E9-8321-C455E4C87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>
                <a:solidFill>
                  <a:srgbClr val="073E87"/>
                </a:solidFill>
              </a:rPr>
              <a:t>РГП "Казгидромет" журнал "Гидрометеорология и экология"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E6C9F74-9633-40F8-99B9-3614462A3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1555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4C195C-FF25-469E-BDB1-67D2DA4BDF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733FD31-CDF5-4E75-BA1F-CE4026A964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82F0E1F-C300-47EA-B55E-E44999DF0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9F06C-1EB8-468E-B3E1-F89C71892546}" type="datetime1">
              <a:rPr lang="ru-RU" smtClean="0">
                <a:solidFill>
                  <a:srgbClr val="073E87"/>
                </a:solidFill>
              </a:rPr>
              <a:t>04.04.2023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5D998D8-5488-44D7-9776-84E0D7715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>
                <a:solidFill>
                  <a:srgbClr val="073E87"/>
                </a:solidFill>
              </a:rPr>
              <a:t>РГП "Казгидромет" журнал "Гидрометеорология и экология"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5540ACF-14FE-41FC-93AB-CFB4329EB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71189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B1EB9F-304E-4726-8F2E-974DD128B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37F840E-279F-45A3-AFA2-B958CCCE6D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561C43F-1E0F-428F-B3AC-900CC1B919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B8081A2-3FDF-4C05-89EE-EEF1C2692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FA3F1-AF67-4948-869E-F2FBF5EDECC5}" type="datetime1">
              <a:rPr lang="ru-RU" smtClean="0">
                <a:solidFill>
                  <a:srgbClr val="073E87"/>
                </a:solidFill>
              </a:rPr>
              <a:t>04.04.2023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C7CB9F5-3259-4E0A-887A-0F1C7612A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>
                <a:solidFill>
                  <a:srgbClr val="073E87"/>
                </a:solidFill>
              </a:rPr>
              <a:t>РГП "Казгидромет" журнал "Гидрометеорология и экология"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E919C43-28E5-4252-8151-801F6162C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37665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6B2B92-2FDB-46D9-B2E4-A2D94AC2A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B28F5C5-A694-4DCD-AAB2-BDE77A089A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8616FEA-5BF1-4AC3-85DF-5E3CB96D2A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0C5BD7D-B67C-49A4-AD22-02B77D61C9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D9D91AE-3F90-4504-BD57-319C1D615A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BB63497-6A41-4E6D-82B0-7D13C25548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C61A2-FB93-4C95-AA37-73BBE887CFC8}" type="datetime1">
              <a:rPr lang="ru-RU" smtClean="0">
                <a:solidFill>
                  <a:srgbClr val="073E87"/>
                </a:solidFill>
              </a:rPr>
              <a:t>04.04.2023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3773E11-49A3-4A2E-A14F-AFE65F18E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>
                <a:solidFill>
                  <a:srgbClr val="073E87"/>
                </a:solidFill>
              </a:rPr>
              <a:t>РГП "Казгидромет" журнал "Гидрометеорология и экология"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70D22B9-64A4-40F3-B69F-F9DEFF32C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0607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D9D78A-39DC-4032-82C4-EEB3B6465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4036CDD-02B8-4398-A2F4-C96BD9EF9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D57F8-701D-41A1-BB13-9E229406A87B}" type="datetime1">
              <a:rPr lang="ru-RU" smtClean="0">
                <a:solidFill>
                  <a:srgbClr val="073E87"/>
                </a:solidFill>
              </a:rPr>
              <a:t>04.04.2023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06B9AEA-A82B-4D59-94F6-7A51A2266A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>
                <a:solidFill>
                  <a:srgbClr val="073E87"/>
                </a:solidFill>
              </a:rPr>
              <a:t>РГП "Казгидромет" журнал "Гидрометеорология и экология"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0CB41BD-8D39-411E-9E9B-086C03BB0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6255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595BBCE-1A25-49EF-A531-53303AC7D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20EF7-107B-492D-B696-EFFCE3C1ACF1}" type="datetime1">
              <a:rPr lang="ru-RU" smtClean="0">
                <a:solidFill>
                  <a:srgbClr val="073E87"/>
                </a:solidFill>
              </a:rPr>
              <a:t>04.04.2023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577F889-ABBA-46C4-B2C7-30B25E53B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>
                <a:solidFill>
                  <a:srgbClr val="073E87"/>
                </a:solidFill>
              </a:rPr>
              <a:t>РГП "Казгидромет" журнал "Гидрометеорология и экология"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E7C332C-FC29-4A0F-8006-92A69B769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39096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AEA386-1C7D-4E6B-ACA6-AC49CBCB5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6268AC5-0048-4FB0-A960-BD43A3CF39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BCA536C-8F12-4775-A919-C773EF0E2B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E4F555C-568F-4E47-B909-045239582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1E6A2-97C0-48D8-80ED-A0AC2705A601}" type="datetime1">
              <a:rPr lang="ru-RU" smtClean="0">
                <a:solidFill>
                  <a:srgbClr val="073E87"/>
                </a:solidFill>
              </a:rPr>
              <a:t>04.04.2023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005A01C-7BE9-4A06-B00B-B43F9775F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>
                <a:solidFill>
                  <a:srgbClr val="073E87"/>
                </a:solidFill>
              </a:rPr>
              <a:t>РГП "Казгидромет" журнал "Гидрометеорология и экология"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02CD6A0-940B-4BE5-A508-E6EFBAE9F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98789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0F2BF-6AE6-47A9-9024-CD3CA1EE896F}" type="datetime1">
              <a:rPr lang="ru-RU" smtClean="0"/>
              <a:t>04.04.2023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РГП "Казгидромет" журнал "Гидрометеорология и экология"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E0A4F4-E5AC-44F9-9BF4-E8E1ACA55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63CD03E-4694-41F6-8AC6-94DDC4C2A7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114C6E6-DB3D-4060-B98E-F8F481D3E0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B8F3EC3-8DC2-42F5-A57C-5326DAC04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F93A3-D14A-4986-90AD-1DEF43BF8617}" type="datetime1">
              <a:rPr lang="ru-RU" smtClean="0">
                <a:solidFill>
                  <a:srgbClr val="073E87"/>
                </a:solidFill>
              </a:rPr>
              <a:t>04.04.2023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BBB0932-EBDB-496F-AA8C-392AC0023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>
                <a:solidFill>
                  <a:srgbClr val="073E87"/>
                </a:solidFill>
              </a:rPr>
              <a:t>РГП "Казгидромет" журнал "Гидрометеорология и экология"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FE3ACC2-1069-4689-B17B-99F3E9591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22045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2747EA-72E4-4EDC-BEBB-84530DEDF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EAA355C-6404-441E-A143-74A48C37FE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56587F3-A3DB-4DCC-8A4E-934350DE17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D6F05-7129-406C-BF70-296AA12EEB1E}" type="datetime1">
              <a:rPr lang="ru-RU" smtClean="0">
                <a:solidFill>
                  <a:srgbClr val="073E87"/>
                </a:solidFill>
              </a:rPr>
              <a:t>04.04.2023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5109BFB-2F71-46F8-91B0-867ACC890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>
                <a:solidFill>
                  <a:srgbClr val="073E87"/>
                </a:solidFill>
              </a:rPr>
              <a:t>РГП "Казгидромет" журнал "Гидрометеорология и экология"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D1A552F-56AE-4023-A366-AA85222A3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19434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00703D9-80AF-4A6E-BA92-B244684B57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C8D8ADC-20E9-41A5-987E-AB7890F8F3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B51EF15-D6FA-450C-8C7C-4B6E4FCE7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25F7B-EFD6-4857-80D6-5015BEA586EE}" type="datetime1">
              <a:rPr lang="ru-RU" smtClean="0">
                <a:solidFill>
                  <a:srgbClr val="073E87"/>
                </a:solidFill>
              </a:rPr>
              <a:t>04.04.2023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CE6FE3B-9489-4148-9ABE-857D91240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>
                <a:solidFill>
                  <a:srgbClr val="073E87"/>
                </a:solidFill>
              </a:rPr>
              <a:t>РГП "Казгидромет" журнал "Гидрометеорология и экология"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5FCA4D7-5824-4659-AC75-E2624637B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868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88EEC-9BA8-401A-96B3-552FC25D711D}" type="datetime1">
              <a:rPr lang="ru-RU" smtClean="0"/>
              <a:t>04.04.2023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РГП "Казгидромет" журнал "Гидрометеорология и экология"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4D0CD-4CF5-4B77-A7D2-3E664D0CC6CB}" type="datetime1">
              <a:rPr lang="ru-RU" smtClean="0"/>
              <a:t>04.04.2023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РГП "Казгидромет" журнал "Гидрометеорология и экология"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C447A-CB54-4CA9-80CC-7F980D1AD46D}" type="datetime1">
              <a:rPr lang="ru-RU" smtClean="0"/>
              <a:t>04.04.2023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РГП "Казгидромет" журнал "Гидрометеорология и экология"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DB1AA-0FC4-4BA7-8DE8-8F885C679878}" type="datetime1">
              <a:rPr lang="ru-RU" smtClean="0"/>
              <a:t>04.04.2023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РГП "Казгидромет" журнал "Гидрометеорология и экология"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D8F1A-C268-4565-AE19-5D3D039E094C}" type="datetime1">
              <a:rPr lang="ru-RU" smtClean="0"/>
              <a:t>04.04.2023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РГП "Казгидромет" журнал "Гидрометеорология и экология"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9B7C0-9E6E-4344-AA6B-5CF51E31B4A4}" type="datetime1">
              <a:rPr lang="ru-RU" smtClean="0"/>
              <a:t>04.04.2023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РГП "Казгидромет" журнал "Гидрометеорология и экология"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3F6AB-9582-482C-BCD1-20FD3883661A}" type="datetime1">
              <a:rPr lang="ru-RU" smtClean="0"/>
              <a:t>04.04.2023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РГП "Казгидромет" журнал "Гидрометеорология и экология"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22E2FA-9C1C-4D3E-9B9F-737D79E97197}" type="datetime1">
              <a:rPr lang="ru-RU" smtClean="0"/>
              <a:t>04.04.2023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/>
              <a:t>РГП "Казгидромет" журнал "Гидрометеорология и экология"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9E456A-40E6-44F1-8F1A-F6B00375C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1449055-5A07-449A-95DD-E686484C87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E47F718-BFA3-4D4E-A474-DFF523D757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3BA97D-FB36-4647-ACB0-08BF716F7615}" type="datetime1">
              <a:rPr lang="ru-RU" smtClean="0"/>
              <a:t>04.04.2023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D85C5CD-5A79-4442-AD78-4FB5E2D578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/>
              <a:t>РГП "Казгидромет" журнал "Гидрометеорология и экология"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98B451-12B2-4BC8-A295-527191C421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8625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K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journal.kazhydromet.kz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63688" y="2132856"/>
            <a:ext cx="61454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ИНСТРУКЦИЯ </a:t>
            </a:r>
          </a:p>
          <a:p>
            <a:pPr algn="ctr"/>
            <a:r>
              <a:rPr lang="ru-RU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работе с сайтом журнала </a:t>
            </a:r>
          </a:p>
          <a:p>
            <a:pPr algn="ctr"/>
            <a:r>
              <a:rPr lang="ru-RU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«Гидрометеорология и экология»</a:t>
            </a:r>
          </a:p>
        </p:txBody>
      </p:sp>
      <p:pic>
        <p:nvPicPr>
          <p:cNvPr id="1026" name="Picture 2" descr="Open Journal Systems">
            <a:extLst>
              <a:ext uri="{FF2B5EF4-FFF2-40B4-BE49-F238E27FC236}">
                <a16:creationId xmlns:a16="http://schemas.microsoft.com/office/drawing/2014/main" id="{60C51213-1C4B-4F7F-8CC6-CCCC1DFC5B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1803808" cy="1077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100B919-A8E0-4258-9C97-E8EDC8BB3453}"/>
              </a:ext>
            </a:extLst>
          </p:cNvPr>
          <p:cNvSpPr txBox="1"/>
          <p:nvPr/>
        </p:nvSpPr>
        <p:spPr>
          <a:xfrm>
            <a:off x="6228184" y="116632"/>
            <a:ext cx="28656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ISSN(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онлайн) 2789-6323</a:t>
            </a:r>
            <a:b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ISSN(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печать) 2079-6161</a:t>
            </a:r>
            <a:endParaRPr lang="ru-KZ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08363A3-0590-4B2B-B6FE-E1D461CBF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487266" cy="365125"/>
          </a:xfrm>
        </p:spPr>
        <p:txBody>
          <a:bodyPr/>
          <a:lstStyle/>
          <a:p>
            <a:r>
              <a:rPr lang="ru-RU" dirty="0">
                <a:solidFill>
                  <a:srgbClr val="073E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РГП "</a:t>
            </a:r>
            <a:r>
              <a:rPr lang="ru-RU" dirty="0" err="1">
                <a:solidFill>
                  <a:srgbClr val="073E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Казгидромет</a:t>
            </a:r>
            <a:r>
              <a:rPr lang="ru-RU" dirty="0">
                <a:solidFill>
                  <a:srgbClr val="073E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 журнал</a:t>
            </a:r>
          </a:p>
          <a:p>
            <a:r>
              <a:rPr lang="ru-RU" dirty="0">
                <a:solidFill>
                  <a:srgbClr val="073E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"Гидрометеорология и экология"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8D7F1E0-5DB1-4511-A081-51756FB61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1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48611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BD11825-8B88-4A4F-A359-F1999ABF41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602" t="10756" r="23086" b="65015"/>
          <a:stretch/>
        </p:blipFill>
        <p:spPr>
          <a:xfrm>
            <a:off x="4992696" y="1417477"/>
            <a:ext cx="3960440" cy="1200329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A796452C-2755-435B-B287-89BF10147A6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013" t="6396" r="24012" b="77616"/>
          <a:stretch/>
        </p:blipFill>
        <p:spPr>
          <a:xfrm>
            <a:off x="5202552" y="590108"/>
            <a:ext cx="3744417" cy="608877"/>
          </a:xfrm>
          <a:prstGeom prst="rect">
            <a:avLst/>
          </a:prstGeom>
        </p:spPr>
      </p:pic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E3495973-9E5F-4FAB-A23E-6CB3CF0FF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31840" y="6383495"/>
            <a:ext cx="3320008" cy="365125"/>
          </a:xfrm>
        </p:spPr>
        <p:txBody>
          <a:bodyPr/>
          <a:lstStyle/>
          <a:p>
            <a:r>
              <a:rPr lang="ru-RU" sz="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РГП «</a:t>
            </a:r>
            <a:r>
              <a:rPr lang="ru-RU" sz="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Казгидромет</a:t>
            </a:r>
            <a:r>
              <a:rPr lang="ru-RU" sz="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r>
              <a:rPr lang="ru-RU" sz="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журнал "Гидрометеорология и экология"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76BD71-C38B-4E98-A4F6-5850E19EF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10</a:t>
            </a:fld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4F70457-CD4A-429F-A89E-DC96CD293010}"/>
              </a:ext>
            </a:extLst>
          </p:cNvPr>
          <p:cNvSpPr/>
          <p:nvPr/>
        </p:nvSpPr>
        <p:spPr>
          <a:xfrm>
            <a:off x="0" y="73234"/>
            <a:ext cx="7812360" cy="5486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СХЕМА РЕЦЕНЗИРОВАНИЯ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81815E1-24F5-4BC2-8264-141021A4CCBA}"/>
              </a:ext>
            </a:extLst>
          </p:cNvPr>
          <p:cNvSpPr txBox="1"/>
          <p:nvPr/>
        </p:nvSpPr>
        <p:spPr>
          <a:xfrm>
            <a:off x="253553" y="634557"/>
            <a:ext cx="4678487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Входим в </a:t>
            </a:r>
            <a:r>
              <a:rPr lang="kk-KZ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«Личный кабинет»</a:t>
            </a:r>
          </a:p>
          <a:p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22. Во вкладке </a:t>
            </a:r>
            <a:r>
              <a:rPr lang="kk-KZ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«Отправленные материалы» - </a:t>
            </a:r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Мои дела располагаются статьи направленные на рецензирование.</a:t>
            </a:r>
          </a:p>
          <a:p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23. </a:t>
            </a:r>
            <a:r>
              <a:rPr lang="kk-KZ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Нажимаем на </a:t>
            </a:r>
            <a:r>
              <a:rPr lang="kk-KZ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«Посмотреть» </a:t>
            </a:r>
            <a:r>
              <a:rPr lang="kk-KZ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перехода на вкладку рецензирования</a:t>
            </a:r>
          </a:p>
          <a:p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24. Во вкладке Рецензирование </a:t>
            </a:r>
            <a:r>
              <a:rPr lang="kk-KZ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«1. Запрос» </a:t>
            </a:r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можете ознакомиться с </a:t>
            </a:r>
            <a:r>
              <a:rPr lang="kk-KZ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названием статьи, аннотацией, статьей, графиком рецензирования.</a:t>
            </a:r>
          </a:p>
          <a:p>
            <a:r>
              <a:rPr lang="kk-KZ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25. </a:t>
            </a:r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 ознакомления с правилами </a:t>
            </a:r>
            <a:r>
              <a:rPr lang="kk-KZ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«Конфликта интересов» </a:t>
            </a:r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необходимо указать ваш выбор.</a:t>
            </a:r>
          </a:p>
          <a:p>
            <a:r>
              <a:rPr lang="kk-KZ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26. Нажимаем </a:t>
            </a:r>
            <a:r>
              <a:rPr lang="kk-KZ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«Сохранить и продолжить»</a:t>
            </a:r>
          </a:p>
          <a:p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27. Во вкладке Рецензирование </a:t>
            </a:r>
            <a:r>
              <a:rPr lang="kk-KZ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«2.Руководство» </a:t>
            </a:r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можете ознакомиться с руководством для рецензентов </a:t>
            </a:r>
            <a:endParaRPr lang="kk-KZ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kk-KZ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kk-KZ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">
            <a:extLst>
              <a:ext uri="{FF2B5EF4-FFF2-40B4-BE49-F238E27FC236}">
                <a16:creationId xmlns:a16="http://schemas.microsoft.com/office/drawing/2014/main" id="{8F66BF62-8401-4ED4-8CBB-1C996B535490}"/>
              </a:ext>
            </a:extLst>
          </p:cNvPr>
          <p:cNvSpPr/>
          <p:nvPr/>
        </p:nvSpPr>
        <p:spPr>
          <a:xfrm>
            <a:off x="8285413" y="726736"/>
            <a:ext cx="605034" cy="184974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1">
            <a:extLst>
              <a:ext uri="{FF2B5EF4-FFF2-40B4-BE49-F238E27FC236}">
                <a16:creationId xmlns:a16="http://schemas.microsoft.com/office/drawing/2014/main" id="{E52C86E0-4415-4532-A725-AC3891EB41E8}"/>
              </a:ext>
            </a:extLst>
          </p:cNvPr>
          <p:cNvSpPr/>
          <p:nvPr/>
        </p:nvSpPr>
        <p:spPr>
          <a:xfrm>
            <a:off x="4967417" y="1707217"/>
            <a:ext cx="612696" cy="137607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1">
            <a:extLst>
              <a:ext uri="{FF2B5EF4-FFF2-40B4-BE49-F238E27FC236}">
                <a16:creationId xmlns:a16="http://schemas.microsoft.com/office/drawing/2014/main" id="{9293C53B-DD10-443D-BE69-F98FEFB8AA60}"/>
              </a:ext>
            </a:extLst>
          </p:cNvPr>
          <p:cNvSpPr/>
          <p:nvPr/>
        </p:nvSpPr>
        <p:spPr>
          <a:xfrm>
            <a:off x="8244408" y="2348880"/>
            <a:ext cx="612696" cy="137607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736E1FF-4047-4E1F-A196-68BFBA8C7AB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5038" t="10756" r="26375"/>
          <a:stretch/>
        </p:blipFill>
        <p:spPr>
          <a:xfrm>
            <a:off x="5580113" y="2677669"/>
            <a:ext cx="2857089" cy="3580123"/>
          </a:xfrm>
          <a:prstGeom prst="rect">
            <a:avLst/>
          </a:prstGeom>
        </p:spPr>
      </p:pic>
      <p:sp>
        <p:nvSpPr>
          <p:cNvPr id="29" name="Скругленный прямоугольник 1">
            <a:extLst>
              <a:ext uri="{FF2B5EF4-FFF2-40B4-BE49-F238E27FC236}">
                <a16:creationId xmlns:a16="http://schemas.microsoft.com/office/drawing/2014/main" id="{787853F7-4076-41E8-A2E0-07E14478B84A}"/>
              </a:ext>
            </a:extLst>
          </p:cNvPr>
          <p:cNvSpPr/>
          <p:nvPr/>
        </p:nvSpPr>
        <p:spPr>
          <a:xfrm>
            <a:off x="5589547" y="2822446"/>
            <a:ext cx="278597" cy="174506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кругленный прямоугольник 1">
            <a:extLst>
              <a:ext uri="{FF2B5EF4-FFF2-40B4-BE49-F238E27FC236}">
                <a16:creationId xmlns:a16="http://schemas.microsoft.com/office/drawing/2014/main" id="{0B811CF8-61C0-4CB9-84B6-EC3EB32E8BC4}"/>
              </a:ext>
            </a:extLst>
          </p:cNvPr>
          <p:cNvSpPr/>
          <p:nvPr/>
        </p:nvSpPr>
        <p:spPr>
          <a:xfrm>
            <a:off x="5625551" y="3404962"/>
            <a:ext cx="504056" cy="470125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кругленный прямоугольник 1">
            <a:extLst>
              <a:ext uri="{FF2B5EF4-FFF2-40B4-BE49-F238E27FC236}">
                <a16:creationId xmlns:a16="http://schemas.microsoft.com/office/drawing/2014/main" id="{FF410F61-7204-4FE7-AA85-3F0E65F93801}"/>
              </a:ext>
            </a:extLst>
          </p:cNvPr>
          <p:cNvSpPr/>
          <p:nvPr/>
        </p:nvSpPr>
        <p:spPr>
          <a:xfrm>
            <a:off x="5580112" y="4690460"/>
            <a:ext cx="2160239" cy="460323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кругленный прямоугольник 1">
            <a:extLst>
              <a:ext uri="{FF2B5EF4-FFF2-40B4-BE49-F238E27FC236}">
                <a16:creationId xmlns:a16="http://schemas.microsoft.com/office/drawing/2014/main" id="{70B65970-85B3-422A-961B-AAFE87046153}"/>
              </a:ext>
            </a:extLst>
          </p:cNvPr>
          <p:cNvSpPr/>
          <p:nvPr/>
        </p:nvSpPr>
        <p:spPr>
          <a:xfrm>
            <a:off x="5634926" y="5477616"/>
            <a:ext cx="1673377" cy="620791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90268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BF44E83-C0A5-4D62-94D0-9EA5F03966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250" t="42733" r="24013" b="13855"/>
          <a:stretch/>
        </p:blipFill>
        <p:spPr>
          <a:xfrm>
            <a:off x="4967660" y="4219532"/>
            <a:ext cx="3309647" cy="186512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605BAC8-5460-48FE-97E8-64457C812FC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250" t="15246" r="24801"/>
          <a:stretch/>
        </p:blipFill>
        <p:spPr>
          <a:xfrm>
            <a:off x="4942384" y="292899"/>
            <a:ext cx="3535954" cy="3965115"/>
          </a:xfrm>
          <a:prstGeom prst="rect">
            <a:avLst/>
          </a:prstGeom>
        </p:spPr>
      </p:pic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E3495973-9E5F-4FAB-A23E-6CB3CF0FF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31840" y="6383495"/>
            <a:ext cx="3320008" cy="365125"/>
          </a:xfrm>
        </p:spPr>
        <p:txBody>
          <a:bodyPr/>
          <a:lstStyle/>
          <a:p>
            <a:r>
              <a:rPr lang="ru-RU" sz="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РГП «</a:t>
            </a:r>
            <a:r>
              <a:rPr lang="ru-RU" sz="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Казгидромет</a:t>
            </a:r>
            <a:r>
              <a:rPr lang="ru-RU" sz="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r>
              <a:rPr lang="ru-RU" sz="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журнал "Гидрометеорология и экология"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76BD71-C38B-4E98-A4F6-5850E19EF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11</a:t>
            </a:fld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4F70457-CD4A-429F-A89E-DC96CD293010}"/>
              </a:ext>
            </a:extLst>
          </p:cNvPr>
          <p:cNvSpPr/>
          <p:nvPr/>
        </p:nvSpPr>
        <p:spPr>
          <a:xfrm>
            <a:off x="0" y="73234"/>
            <a:ext cx="7812360" cy="5486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СХЕМА РЕЦЕНЗИРОВАНИЯ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81815E1-24F5-4BC2-8264-141021A4CCBA}"/>
              </a:ext>
            </a:extLst>
          </p:cNvPr>
          <p:cNvSpPr txBox="1"/>
          <p:nvPr/>
        </p:nvSpPr>
        <p:spPr>
          <a:xfrm>
            <a:off x="253553" y="634557"/>
            <a:ext cx="4678487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28. Во вкладке Рецензирование </a:t>
            </a:r>
            <a:r>
              <a:rPr lang="kk-KZ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«3. Скачать и рецензировать» </a:t>
            </a:r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можете ознакомиться со статьей автора, руководством для рецензирования.</a:t>
            </a:r>
          </a:p>
          <a:p>
            <a:pPr algn="just"/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29. Далее распологается </a:t>
            </a:r>
            <a:r>
              <a:rPr lang="kk-KZ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«Форма рецензирования», </a:t>
            </a:r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где необходимы выбрать п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пунктам и заполнить все строки, добавить комментарий при необходимости. </a:t>
            </a:r>
          </a:p>
          <a:p>
            <a:pPr algn="just"/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30. При необходимости можно загрузить файл со статьей, добавить обсуждение с редакцией.</a:t>
            </a:r>
            <a:endParaRPr lang="kk-KZ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Скругленный прямоугольник 1">
            <a:extLst>
              <a:ext uri="{FF2B5EF4-FFF2-40B4-BE49-F238E27FC236}">
                <a16:creationId xmlns:a16="http://schemas.microsoft.com/office/drawing/2014/main" id="{E52C86E0-4415-4532-A725-AC3891EB41E8}"/>
              </a:ext>
            </a:extLst>
          </p:cNvPr>
          <p:cNvSpPr/>
          <p:nvPr/>
        </p:nvSpPr>
        <p:spPr>
          <a:xfrm>
            <a:off x="4907698" y="314744"/>
            <a:ext cx="960445" cy="203186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кругленный прямоугольник 1">
            <a:extLst>
              <a:ext uri="{FF2B5EF4-FFF2-40B4-BE49-F238E27FC236}">
                <a16:creationId xmlns:a16="http://schemas.microsoft.com/office/drawing/2014/main" id="{70B65970-85B3-422A-961B-AAFE87046153}"/>
              </a:ext>
            </a:extLst>
          </p:cNvPr>
          <p:cNvSpPr/>
          <p:nvPr/>
        </p:nvSpPr>
        <p:spPr>
          <a:xfrm>
            <a:off x="7647709" y="4500194"/>
            <a:ext cx="602759" cy="247465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1">
            <a:extLst>
              <a:ext uri="{FF2B5EF4-FFF2-40B4-BE49-F238E27FC236}">
                <a16:creationId xmlns:a16="http://schemas.microsoft.com/office/drawing/2014/main" id="{05C2F8AC-7F32-40C5-97D2-9F66E3BA2832}"/>
              </a:ext>
            </a:extLst>
          </p:cNvPr>
          <p:cNvSpPr/>
          <p:nvPr/>
        </p:nvSpPr>
        <p:spPr>
          <a:xfrm>
            <a:off x="7463002" y="4936579"/>
            <a:ext cx="787466" cy="148605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1">
            <a:extLst>
              <a:ext uri="{FF2B5EF4-FFF2-40B4-BE49-F238E27FC236}">
                <a16:creationId xmlns:a16="http://schemas.microsoft.com/office/drawing/2014/main" id="{1EECD053-74C2-45F7-8F85-0DB1EE597E3E}"/>
              </a:ext>
            </a:extLst>
          </p:cNvPr>
          <p:cNvSpPr/>
          <p:nvPr/>
        </p:nvSpPr>
        <p:spPr>
          <a:xfrm>
            <a:off x="4994186" y="5373216"/>
            <a:ext cx="1810061" cy="504056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217FACE-FA9B-4CFE-8EEC-87512A23C2F3}"/>
              </a:ext>
            </a:extLst>
          </p:cNvPr>
          <p:cNvSpPr txBox="1"/>
          <p:nvPr/>
        </p:nvSpPr>
        <p:spPr>
          <a:xfrm>
            <a:off x="254027" y="4166593"/>
            <a:ext cx="460139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</a:t>
            </a:r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Необходимо дать рекомендацию в результате рецензирования.</a:t>
            </a:r>
          </a:p>
          <a:p>
            <a:r>
              <a:rPr lang="kk-KZ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32. Нажимаем </a:t>
            </a:r>
            <a:r>
              <a:rPr lang="kk-KZ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«Отправить рецензию»</a:t>
            </a:r>
          </a:p>
          <a:p>
            <a:endParaRPr lang="kk-KZ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16754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808D05E-B250-421B-B38B-7000F2FBBE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62" t="12210" r="24013" b="65988"/>
          <a:stretch/>
        </p:blipFill>
        <p:spPr>
          <a:xfrm>
            <a:off x="4994186" y="621914"/>
            <a:ext cx="3888432" cy="1080120"/>
          </a:xfrm>
          <a:prstGeom prst="rect">
            <a:avLst/>
          </a:prstGeom>
        </p:spPr>
      </p:pic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E3495973-9E5F-4FAB-A23E-6CB3CF0FF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31840" y="6383495"/>
            <a:ext cx="3320008" cy="365125"/>
          </a:xfrm>
        </p:spPr>
        <p:txBody>
          <a:bodyPr/>
          <a:lstStyle/>
          <a:p>
            <a:r>
              <a:rPr lang="ru-RU" sz="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РГП «</a:t>
            </a:r>
            <a:r>
              <a:rPr lang="ru-RU" sz="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Казгидромет</a:t>
            </a:r>
            <a:r>
              <a:rPr lang="ru-RU" sz="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r>
              <a:rPr lang="ru-RU" sz="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журнал "Гидрометеорология и экология"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76BD71-C38B-4E98-A4F6-5850E19EF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12</a:t>
            </a:fld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4F70457-CD4A-429F-A89E-DC96CD293010}"/>
              </a:ext>
            </a:extLst>
          </p:cNvPr>
          <p:cNvSpPr/>
          <p:nvPr/>
        </p:nvSpPr>
        <p:spPr>
          <a:xfrm>
            <a:off x="0" y="73234"/>
            <a:ext cx="7812360" cy="5486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СТАТУС СТАТЬИ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81815E1-24F5-4BC2-8264-141021A4CCBA}"/>
              </a:ext>
            </a:extLst>
          </p:cNvPr>
          <p:cNvSpPr txBox="1"/>
          <p:nvPr/>
        </p:nvSpPr>
        <p:spPr>
          <a:xfrm>
            <a:off x="253553" y="634557"/>
            <a:ext cx="467848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31. Входим в </a:t>
            </a:r>
            <a:r>
              <a:rPr lang="kk-KZ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«Личный кабинет»</a:t>
            </a:r>
          </a:p>
          <a:p>
            <a:pPr algn="just"/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32. Во вкладке </a:t>
            </a:r>
            <a:r>
              <a:rPr lang="kk-KZ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«Отправленные материалы» - Мои дела</a:t>
            </a:r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можно просматривать статус статьи.</a:t>
            </a:r>
            <a:endParaRPr lang="kk-KZ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Скругленный прямоугольник 1">
            <a:extLst>
              <a:ext uri="{FF2B5EF4-FFF2-40B4-BE49-F238E27FC236}">
                <a16:creationId xmlns:a16="http://schemas.microsoft.com/office/drawing/2014/main" id="{E52C86E0-4415-4532-A725-AC3891EB41E8}"/>
              </a:ext>
            </a:extLst>
          </p:cNvPr>
          <p:cNvSpPr/>
          <p:nvPr/>
        </p:nvSpPr>
        <p:spPr>
          <a:xfrm>
            <a:off x="4994187" y="786363"/>
            <a:ext cx="513918" cy="194365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кругленный прямоугольник 1">
            <a:extLst>
              <a:ext uri="{FF2B5EF4-FFF2-40B4-BE49-F238E27FC236}">
                <a16:creationId xmlns:a16="http://schemas.microsoft.com/office/drawing/2014/main" id="{70B65970-85B3-422A-961B-AAFE87046153}"/>
              </a:ext>
            </a:extLst>
          </p:cNvPr>
          <p:cNvSpPr/>
          <p:nvPr/>
        </p:nvSpPr>
        <p:spPr>
          <a:xfrm>
            <a:off x="8100392" y="1412776"/>
            <a:ext cx="602759" cy="247465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022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037CAB0-A9B1-4422-9253-EB7770780C92}"/>
              </a:ext>
            </a:extLst>
          </p:cNvPr>
          <p:cNvSpPr/>
          <p:nvPr/>
        </p:nvSpPr>
        <p:spPr>
          <a:xfrm>
            <a:off x="0" y="73234"/>
            <a:ext cx="2771800" cy="5486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ВХОД В СИСТЕМУ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39D83EB-5568-4699-B5C5-8BC1DA1C73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12" t="2036" r="24014" b="53106"/>
          <a:stretch/>
        </p:blipFill>
        <p:spPr>
          <a:xfrm>
            <a:off x="761920" y="2060848"/>
            <a:ext cx="7139460" cy="2994720"/>
          </a:xfrm>
          <a:prstGeom prst="rect">
            <a:avLst/>
          </a:prstGeom>
        </p:spPr>
      </p:pic>
      <p:sp>
        <p:nvSpPr>
          <p:cNvPr id="5" name="Скругленный прямоугольник 1">
            <a:extLst>
              <a:ext uri="{FF2B5EF4-FFF2-40B4-BE49-F238E27FC236}">
                <a16:creationId xmlns:a16="http://schemas.microsoft.com/office/drawing/2014/main" id="{0612837E-463B-4D99-B8A2-EE2166CCBF07}"/>
              </a:ext>
            </a:extLst>
          </p:cNvPr>
          <p:cNvSpPr/>
          <p:nvPr/>
        </p:nvSpPr>
        <p:spPr>
          <a:xfrm>
            <a:off x="761920" y="1988841"/>
            <a:ext cx="1577832" cy="379784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915B42-E59E-4763-A69F-BC53EB981BD4}"/>
              </a:ext>
            </a:extLst>
          </p:cNvPr>
          <p:cNvSpPr txBox="1"/>
          <p:nvPr/>
        </p:nvSpPr>
        <p:spPr>
          <a:xfrm>
            <a:off x="323528" y="692696"/>
            <a:ext cx="85689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Переходим на сайт 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https://journal.kazhydromet.kz/</a:t>
            </a:r>
            <a:endParaRPr lang="kk-KZ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 подать </a:t>
            </a:r>
            <a:r>
              <a:rPr lang="ru-RU" sz="1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статью,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нажимаем на кнопку </a:t>
            </a:r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ОТПРАВИТЬ МАТЕРИАЛ</a:t>
            </a:r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en-US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1">
            <a:extLst>
              <a:ext uri="{FF2B5EF4-FFF2-40B4-BE49-F238E27FC236}">
                <a16:creationId xmlns:a16="http://schemas.microsoft.com/office/drawing/2014/main" id="{60F75AA5-1AF8-4F59-BD68-9E7C356E8C27}"/>
              </a:ext>
            </a:extLst>
          </p:cNvPr>
          <p:cNvSpPr/>
          <p:nvPr/>
        </p:nvSpPr>
        <p:spPr>
          <a:xfrm>
            <a:off x="6587709" y="3456888"/>
            <a:ext cx="1008112" cy="288032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D6FAD4-852C-4EAC-A969-134F3F8F05F9}"/>
              </a:ext>
            </a:extLst>
          </p:cNvPr>
          <p:cNvSpPr txBox="1"/>
          <p:nvPr/>
        </p:nvSpPr>
        <p:spPr>
          <a:xfrm>
            <a:off x="264208" y="1969095"/>
            <a:ext cx="2160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KZ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694B0C8-0A36-44E6-BAA1-1BAF8C6EE067}"/>
              </a:ext>
            </a:extLst>
          </p:cNvPr>
          <p:cNvSpPr txBox="1"/>
          <p:nvPr/>
        </p:nvSpPr>
        <p:spPr>
          <a:xfrm>
            <a:off x="8398917" y="3466831"/>
            <a:ext cx="2160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KZ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787635FA-1356-46B9-A7CC-B2D3A1C4F8E7}"/>
              </a:ext>
            </a:extLst>
          </p:cNvPr>
          <p:cNvCxnSpPr>
            <a:cxnSpLocks/>
            <a:stCxn id="11" idx="3"/>
          </p:cNvCxnSpPr>
          <p:nvPr/>
        </p:nvCxnSpPr>
        <p:spPr>
          <a:xfrm>
            <a:off x="480232" y="2122984"/>
            <a:ext cx="281688" cy="987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561ADE40-1C00-4FD8-B0AB-3100B5E4114E}"/>
              </a:ext>
            </a:extLst>
          </p:cNvPr>
          <p:cNvCxnSpPr>
            <a:cxnSpLocks/>
          </p:cNvCxnSpPr>
          <p:nvPr/>
        </p:nvCxnSpPr>
        <p:spPr>
          <a:xfrm flipH="1" flipV="1">
            <a:off x="7625756" y="3591031"/>
            <a:ext cx="726424" cy="987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Нижний колонтитул 19">
            <a:extLst>
              <a:ext uri="{FF2B5EF4-FFF2-40B4-BE49-F238E27FC236}">
                <a16:creationId xmlns:a16="http://schemas.microsoft.com/office/drawing/2014/main" id="{D13778B5-FB5B-4EF9-BAB4-5B5EF7149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99793" y="6356350"/>
            <a:ext cx="4896028" cy="365125"/>
          </a:xfrm>
        </p:spPr>
        <p:txBody>
          <a:bodyPr/>
          <a:lstStyle/>
          <a:p>
            <a:r>
              <a:rPr lang="ru-RU" sz="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РГП «</a:t>
            </a:r>
            <a:r>
              <a:rPr lang="ru-RU" sz="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Казгидромет</a:t>
            </a:r>
            <a:r>
              <a:rPr lang="ru-RU" sz="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r>
              <a:rPr lang="ru-RU" sz="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журнал "Гидрометеорология и экология"</a:t>
            </a:r>
          </a:p>
        </p:txBody>
      </p:sp>
      <p:sp>
        <p:nvSpPr>
          <p:cNvPr id="21" name="Номер слайда 20">
            <a:extLst>
              <a:ext uri="{FF2B5EF4-FFF2-40B4-BE49-F238E27FC236}">
                <a16:creationId xmlns:a16="http://schemas.microsoft.com/office/drawing/2014/main" id="{622B588D-756F-4B37-BEC9-A33B365B0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7022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9FFBB82-54D2-428A-A62F-1962480773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438" t="6396" r="24013" b="55813"/>
          <a:stretch/>
        </p:blipFill>
        <p:spPr>
          <a:xfrm>
            <a:off x="647178" y="3212976"/>
            <a:ext cx="4339315" cy="1659151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8D10BFA-5EDE-4390-A3C4-7263149A718E}"/>
              </a:ext>
            </a:extLst>
          </p:cNvPr>
          <p:cNvSpPr/>
          <p:nvPr/>
        </p:nvSpPr>
        <p:spPr>
          <a:xfrm>
            <a:off x="0" y="73234"/>
            <a:ext cx="3995936" cy="5486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РЕГИСТРАЦИЯ В СИСТЕМЕ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673DEF-427E-4CEF-AD2A-98DD0E576E77}"/>
              </a:ext>
            </a:extLst>
          </p:cNvPr>
          <p:cNvSpPr txBox="1"/>
          <p:nvPr/>
        </p:nvSpPr>
        <p:spPr>
          <a:xfrm>
            <a:off x="262681" y="680179"/>
            <a:ext cx="856895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 вкладке «Отправить материал» нажимаем </a:t>
            </a:r>
            <a:r>
              <a:rPr lang="kk-KZ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«Зарегистрироваться»</a:t>
            </a:r>
            <a:endParaRPr lang="kk-KZ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При </a:t>
            </a:r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регистрации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заполняем форму во вкладке «Регистрация» (Ф.И.О., организация, страна, 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e-mail</a:t>
            </a:r>
            <a:r>
              <a:rPr lang="kk-KZ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пароль), после ознакомления с Уведомлением о конфиденциальности ставим галочку,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затем нажимаем кнопку </a:t>
            </a:r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«Регистрация»</a:t>
            </a:r>
            <a:endParaRPr lang="en-US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1">
            <a:extLst>
              <a:ext uri="{FF2B5EF4-FFF2-40B4-BE49-F238E27FC236}">
                <a16:creationId xmlns:a16="http://schemas.microsoft.com/office/drawing/2014/main" id="{EFD694BB-A4D1-4428-BC37-CE14A70D76E2}"/>
              </a:ext>
            </a:extLst>
          </p:cNvPr>
          <p:cNvSpPr/>
          <p:nvPr/>
        </p:nvSpPr>
        <p:spPr>
          <a:xfrm>
            <a:off x="2240771" y="4272153"/>
            <a:ext cx="576064" cy="216024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B9C95D1-B467-47A8-B0BF-B1D0C5ACC2CD}"/>
              </a:ext>
            </a:extLst>
          </p:cNvPr>
          <p:cNvSpPr txBox="1"/>
          <p:nvPr/>
        </p:nvSpPr>
        <p:spPr>
          <a:xfrm>
            <a:off x="148325" y="3971052"/>
            <a:ext cx="2287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KZ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E13AE44D-601C-4E89-A9B2-613F69BBD5AF}"/>
              </a:ext>
            </a:extLst>
          </p:cNvPr>
          <p:cNvCxnSpPr>
            <a:cxnSpLocks/>
          </p:cNvCxnSpPr>
          <p:nvPr/>
        </p:nvCxnSpPr>
        <p:spPr>
          <a:xfrm>
            <a:off x="470415" y="4134567"/>
            <a:ext cx="1611319" cy="14426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Нижний колонтитул 9">
            <a:extLst>
              <a:ext uri="{FF2B5EF4-FFF2-40B4-BE49-F238E27FC236}">
                <a16:creationId xmlns:a16="http://schemas.microsoft.com/office/drawing/2014/main" id="{BEC5E6BD-1264-43E0-96A6-0D6A68014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z="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РГП "</a:t>
            </a:r>
            <a:r>
              <a:rPr lang="ru-RU" sz="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Казгидромет</a:t>
            </a:r>
            <a:r>
              <a:rPr lang="ru-RU" sz="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 </a:t>
            </a:r>
          </a:p>
          <a:p>
            <a:r>
              <a:rPr lang="ru-RU" sz="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журнал "Гидрометеорология и экология"</a:t>
            </a:r>
          </a:p>
        </p:txBody>
      </p:sp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id="{D5018A25-D9F4-4EDA-A250-BD70A0CEA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</a:t>
            </a:fld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CFEE742-3A13-43BD-9D1E-A99A0EFE0C7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800" t="18023" r="42125" b="3319"/>
          <a:stretch/>
        </p:blipFill>
        <p:spPr>
          <a:xfrm>
            <a:off x="5629164" y="2170024"/>
            <a:ext cx="3024336" cy="3896810"/>
          </a:xfrm>
          <a:prstGeom prst="rect">
            <a:avLst/>
          </a:prstGeom>
        </p:spPr>
      </p:pic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D4390D81-871A-42CD-8ED2-65D10DF5C5EC}"/>
              </a:ext>
            </a:extLst>
          </p:cNvPr>
          <p:cNvCxnSpPr>
            <a:cxnSpLocks/>
          </p:cNvCxnSpPr>
          <p:nvPr/>
        </p:nvCxnSpPr>
        <p:spPr>
          <a:xfrm>
            <a:off x="3995936" y="5805264"/>
            <a:ext cx="1611319" cy="14426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E49FDA05-84D8-4896-8BCE-8D6F08FD2451}"/>
              </a:ext>
            </a:extLst>
          </p:cNvPr>
          <p:cNvSpPr txBox="1"/>
          <p:nvPr/>
        </p:nvSpPr>
        <p:spPr>
          <a:xfrm>
            <a:off x="3562811" y="5613200"/>
            <a:ext cx="2287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KZ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кругленный прямоугольник 1">
            <a:extLst>
              <a:ext uri="{FF2B5EF4-FFF2-40B4-BE49-F238E27FC236}">
                <a16:creationId xmlns:a16="http://schemas.microsoft.com/office/drawing/2014/main" id="{E3917BAF-B8F5-4CC8-B085-7FA362077D9C}"/>
              </a:ext>
            </a:extLst>
          </p:cNvPr>
          <p:cNvSpPr/>
          <p:nvPr/>
        </p:nvSpPr>
        <p:spPr>
          <a:xfrm>
            <a:off x="5629164" y="5850809"/>
            <a:ext cx="815044" cy="327011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88573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E3495973-9E5F-4FAB-A23E-6CB3CF0FF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31840" y="6383495"/>
            <a:ext cx="3320008" cy="365125"/>
          </a:xfrm>
        </p:spPr>
        <p:txBody>
          <a:bodyPr/>
          <a:lstStyle/>
          <a:p>
            <a:r>
              <a:rPr lang="ru-RU" sz="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РГП «</a:t>
            </a:r>
            <a:r>
              <a:rPr lang="ru-RU" sz="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Казгидромет</a:t>
            </a:r>
            <a:r>
              <a:rPr lang="ru-RU" sz="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r>
              <a:rPr lang="ru-RU" sz="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журнал "Гидрометеорология и экология"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76BD71-C38B-4E98-A4F6-5850E19EF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</a:t>
            </a:fld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4F70457-CD4A-429F-A89E-DC96CD293010}"/>
              </a:ext>
            </a:extLst>
          </p:cNvPr>
          <p:cNvSpPr/>
          <p:nvPr/>
        </p:nvSpPr>
        <p:spPr>
          <a:xfrm>
            <a:off x="0" y="73234"/>
            <a:ext cx="3995936" cy="5486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ДОБАВИТЬ СТАТЬЮ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3980C2F-9D93-441E-8D18-0A0D91178D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813" r="22826" b="72385"/>
          <a:stretch/>
        </p:blipFill>
        <p:spPr>
          <a:xfrm>
            <a:off x="899592" y="3627564"/>
            <a:ext cx="7056784" cy="108049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81815E1-24F5-4BC2-8264-141021A4CCBA}"/>
              </a:ext>
            </a:extLst>
          </p:cNvPr>
          <p:cNvSpPr txBox="1"/>
          <p:nvPr/>
        </p:nvSpPr>
        <p:spPr>
          <a:xfrm>
            <a:off x="262681" y="680179"/>
            <a:ext cx="856895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kk-KZ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Входим в </a:t>
            </a:r>
            <a:r>
              <a:rPr lang="kk-KZ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«Личный кабинет»</a:t>
            </a:r>
          </a:p>
          <a:p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kk-KZ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«Личном кабинете», во вкладке «Отправленные материалы», нажимаем на вкладку «Новый материал»</a:t>
            </a:r>
            <a:endParaRPr lang="en-US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961F429-20E3-4F3F-9D44-3E7823B5159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013" t="6396" r="24012" b="77616"/>
          <a:stretch/>
        </p:blipFill>
        <p:spPr>
          <a:xfrm>
            <a:off x="1835696" y="2186633"/>
            <a:ext cx="4752528" cy="792089"/>
          </a:xfrm>
          <a:prstGeom prst="rect">
            <a:avLst/>
          </a:prstGeom>
        </p:spPr>
      </p:pic>
      <p:sp>
        <p:nvSpPr>
          <p:cNvPr id="16" name="Скругленный прямоугольник 1">
            <a:extLst>
              <a:ext uri="{FF2B5EF4-FFF2-40B4-BE49-F238E27FC236}">
                <a16:creationId xmlns:a16="http://schemas.microsoft.com/office/drawing/2014/main" id="{8F66BF62-8401-4ED4-8CBB-1C996B535490}"/>
              </a:ext>
            </a:extLst>
          </p:cNvPr>
          <p:cNvSpPr/>
          <p:nvPr/>
        </p:nvSpPr>
        <p:spPr>
          <a:xfrm>
            <a:off x="5738156" y="2300475"/>
            <a:ext cx="815044" cy="285861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5471835B-2EBD-47ED-8DB7-9AD6DDD77482}"/>
              </a:ext>
            </a:extLst>
          </p:cNvPr>
          <p:cNvCxnSpPr>
            <a:cxnSpLocks/>
          </p:cNvCxnSpPr>
          <p:nvPr/>
        </p:nvCxnSpPr>
        <p:spPr>
          <a:xfrm flipH="1">
            <a:off x="6594066" y="2252351"/>
            <a:ext cx="836953" cy="9624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5ECAB4FD-72B0-4F0A-AC2B-33DC3CA44F62}"/>
              </a:ext>
            </a:extLst>
          </p:cNvPr>
          <p:cNvSpPr txBox="1"/>
          <p:nvPr/>
        </p:nvSpPr>
        <p:spPr>
          <a:xfrm>
            <a:off x="7431019" y="2040821"/>
            <a:ext cx="2287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KZ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Скругленный прямоугольник 1">
            <a:extLst>
              <a:ext uri="{FF2B5EF4-FFF2-40B4-BE49-F238E27FC236}">
                <a16:creationId xmlns:a16="http://schemas.microsoft.com/office/drawing/2014/main" id="{73715062-C406-4BC4-AB24-40E0694CD02C}"/>
              </a:ext>
            </a:extLst>
          </p:cNvPr>
          <p:cNvSpPr/>
          <p:nvPr/>
        </p:nvSpPr>
        <p:spPr>
          <a:xfrm>
            <a:off x="827584" y="3813571"/>
            <a:ext cx="1008112" cy="263501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1">
            <a:extLst>
              <a:ext uri="{FF2B5EF4-FFF2-40B4-BE49-F238E27FC236}">
                <a16:creationId xmlns:a16="http://schemas.microsoft.com/office/drawing/2014/main" id="{D854F4B7-535B-4FEE-B8C0-10530D5185AA}"/>
              </a:ext>
            </a:extLst>
          </p:cNvPr>
          <p:cNvSpPr/>
          <p:nvPr/>
        </p:nvSpPr>
        <p:spPr>
          <a:xfrm>
            <a:off x="3923927" y="4077072"/>
            <a:ext cx="623229" cy="263501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1">
            <a:extLst>
              <a:ext uri="{FF2B5EF4-FFF2-40B4-BE49-F238E27FC236}">
                <a16:creationId xmlns:a16="http://schemas.microsoft.com/office/drawing/2014/main" id="{BD720BBD-E69F-4CD0-86FD-93AE7AE15962}"/>
              </a:ext>
            </a:extLst>
          </p:cNvPr>
          <p:cNvSpPr/>
          <p:nvPr/>
        </p:nvSpPr>
        <p:spPr>
          <a:xfrm>
            <a:off x="7146561" y="4443857"/>
            <a:ext cx="665799" cy="209280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9D62981-EEE8-46CC-8691-FE5EAAEFEA40}"/>
              </a:ext>
            </a:extLst>
          </p:cNvPr>
          <p:cNvSpPr txBox="1"/>
          <p:nvPr/>
        </p:nvSpPr>
        <p:spPr>
          <a:xfrm>
            <a:off x="8452166" y="4032796"/>
            <a:ext cx="2287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KZ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B90A7EC2-93F7-4FBA-A579-958BB552B60D}"/>
              </a:ext>
            </a:extLst>
          </p:cNvPr>
          <p:cNvCxnSpPr>
            <a:cxnSpLocks/>
          </p:cNvCxnSpPr>
          <p:nvPr/>
        </p:nvCxnSpPr>
        <p:spPr>
          <a:xfrm flipH="1">
            <a:off x="7686954" y="4186684"/>
            <a:ext cx="792434" cy="22947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10135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9E44A3D-4668-4B66-8E3E-56F243A92D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737" t="14161" r="28739" b="9064"/>
          <a:stretch/>
        </p:blipFill>
        <p:spPr>
          <a:xfrm>
            <a:off x="251914" y="764704"/>
            <a:ext cx="4229703" cy="4757889"/>
          </a:xfrm>
          <a:prstGeom prst="rect">
            <a:avLst/>
          </a:prstGeom>
        </p:spPr>
      </p:pic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E3495973-9E5F-4FAB-A23E-6CB3CF0FF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31840" y="6383495"/>
            <a:ext cx="3320008" cy="365125"/>
          </a:xfrm>
        </p:spPr>
        <p:txBody>
          <a:bodyPr/>
          <a:lstStyle/>
          <a:p>
            <a:r>
              <a:rPr lang="ru-RU" sz="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РГП «</a:t>
            </a:r>
            <a:r>
              <a:rPr lang="ru-RU" sz="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Казгидромет</a:t>
            </a:r>
            <a:r>
              <a:rPr lang="ru-RU" sz="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r>
              <a:rPr lang="ru-RU" sz="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журнал "Гидрометеорология и экология"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76BD71-C38B-4E98-A4F6-5850E19EF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5</a:t>
            </a:fld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4F70457-CD4A-429F-A89E-DC96CD293010}"/>
              </a:ext>
            </a:extLst>
          </p:cNvPr>
          <p:cNvSpPr/>
          <p:nvPr/>
        </p:nvSpPr>
        <p:spPr>
          <a:xfrm>
            <a:off x="0" y="73234"/>
            <a:ext cx="4355976" cy="5486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ДОБАВЛЕНИЕ СТАТЬИ. Начало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81815E1-24F5-4BC2-8264-141021A4CCBA}"/>
              </a:ext>
            </a:extLst>
          </p:cNvPr>
          <p:cNvSpPr txBox="1"/>
          <p:nvPr/>
        </p:nvSpPr>
        <p:spPr>
          <a:xfrm>
            <a:off x="4788023" y="680179"/>
            <a:ext cx="4104063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 вкладке «Отправить статью»- «1. Начало»:</a:t>
            </a:r>
          </a:p>
          <a:p>
            <a:r>
              <a:rPr lang="kk-KZ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Выбираем </a:t>
            </a:r>
            <a:r>
              <a:rPr lang="kk-KZ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r>
              <a:rPr lang="kk-KZ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котором написана статья;</a:t>
            </a:r>
          </a:p>
          <a:p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Выбираем </a:t>
            </a:r>
            <a:r>
              <a:rPr lang="kk-KZ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раздел</a:t>
            </a:r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журнала (из выпадающего списка)</a:t>
            </a:r>
          </a:p>
          <a:p>
            <a:r>
              <a:rPr lang="kk-KZ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Можно написать комментарии для редактора;</a:t>
            </a:r>
          </a:p>
          <a:p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 П</a:t>
            </a:r>
            <a:r>
              <a:rPr lang="kk-KZ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осле ознакомления с Уведомлением о конфиденциальности ставим галочку</a:t>
            </a:r>
          </a:p>
          <a:p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10. Нажимаем на </a:t>
            </a:r>
            <a:r>
              <a:rPr lang="kk-KZ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«Сохранить и продолжить»</a:t>
            </a:r>
          </a:p>
          <a:p>
            <a:endParaRPr lang="en-US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">
            <a:extLst>
              <a:ext uri="{FF2B5EF4-FFF2-40B4-BE49-F238E27FC236}">
                <a16:creationId xmlns:a16="http://schemas.microsoft.com/office/drawing/2014/main" id="{8F66BF62-8401-4ED4-8CBB-1C996B535490}"/>
              </a:ext>
            </a:extLst>
          </p:cNvPr>
          <p:cNvSpPr/>
          <p:nvPr/>
        </p:nvSpPr>
        <p:spPr>
          <a:xfrm>
            <a:off x="363949" y="2262898"/>
            <a:ext cx="815044" cy="171400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5471835B-2EBD-47ED-8DB7-9AD6DDD77482}"/>
              </a:ext>
            </a:extLst>
          </p:cNvPr>
          <p:cNvCxnSpPr>
            <a:cxnSpLocks/>
          </p:cNvCxnSpPr>
          <p:nvPr/>
        </p:nvCxnSpPr>
        <p:spPr>
          <a:xfrm flipH="1">
            <a:off x="1907704" y="2564904"/>
            <a:ext cx="2931409" cy="101185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Скругленный прямоугольник 1">
            <a:extLst>
              <a:ext uri="{FF2B5EF4-FFF2-40B4-BE49-F238E27FC236}">
                <a16:creationId xmlns:a16="http://schemas.microsoft.com/office/drawing/2014/main" id="{73715062-C406-4BC4-AB24-40E0694CD02C}"/>
              </a:ext>
            </a:extLst>
          </p:cNvPr>
          <p:cNvSpPr/>
          <p:nvPr/>
        </p:nvSpPr>
        <p:spPr>
          <a:xfrm>
            <a:off x="364067" y="1422647"/>
            <a:ext cx="803248" cy="216024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1">
            <a:extLst>
              <a:ext uri="{FF2B5EF4-FFF2-40B4-BE49-F238E27FC236}">
                <a16:creationId xmlns:a16="http://schemas.microsoft.com/office/drawing/2014/main" id="{D854F4B7-535B-4FEE-B8C0-10530D5185AA}"/>
              </a:ext>
            </a:extLst>
          </p:cNvPr>
          <p:cNvSpPr/>
          <p:nvPr/>
        </p:nvSpPr>
        <p:spPr>
          <a:xfrm>
            <a:off x="317361" y="4305054"/>
            <a:ext cx="366207" cy="263501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1">
            <a:extLst>
              <a:ext uri="{FF2B5EF4-FFF2-40B4-BE49-F238E27FC236}">
                <a16:creationId xmlns:a16="http://schemas.microsoft.com/office/drawing/2014/main" id="{BD720BBD-E69F-4CD0-86FD-93AE7AE15962}"/>
              </a:ext>
            </a:extLst>
          </p:cNvPr>
          <p:cNvSpPr/>
          <p:nvPr/>
        </p:nvSpPr>
        <p:spPr>
          <a:xfrm>
            <a:off x="2994243" y="4653136"/>
            <a:ext cx="1001693" cy="274360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B90A7EC2-93F7-4FBA-A579-958BB552B60D}"/>
              </a:ext>
            </a:extLst>
          </p:cNvPr>
          <p:cNvCxnSpPr>
            <a:cxnSpLocks/>
          </p:cNvCxnSpPr>
          <p:nvPr/>
        </p:nvCxnSpPr>
        <p:spPr>
          <a:xfrm flipH="1">
            <a:off x="686517" y="3254940"/>
            <a:ext cx="4101506" cy="108414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B3011FF0-D439-4980-A494-B2B559C4FFF0}"/>
              </a:ext>
            </a:extLst>
          </p:cNvPr>
          <p:cNvCxnSpPr>
            <a:cxnSpLocks/>
          </p:cNvCxnSpPr>
          <p:nvPr/>
        </p:nvCxnSpPr>
        <p:spPr>
          <a:xfrm flipH="1">
            <a:off x="1293835" y="1533836"/>
            <a:ext cx="3545278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DEF44698-BF8E-4295-BE7A-9134D93ED7ED}"/>
              </a:ext>
            </a:extLst>
          </p:cNvPr>
          <p:cNvCxnSpPr>
            <a:cxnSpLocks/>
          </p:cNvCxnSpPr>
          <p:nvPr/>
        </p:nvCxnSpPr>
        <p:spPr>
          <a:xfrm flipH="1">
            <a:off x="3959759" y="4186684"/>
            <a:ext cx="879354" cy="42416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306EA4C2-F32D-4DCF-B661-D75724DB5EC6}"/>
              </a:ext>
            </a:extLst>
          </p:cNvPr>
          <p:cNvCxnSpPr>
            <a:cxnSpLocks/>
          </p:cNvCxnSpPr>
          <p:nvPr/>
        </p:nvCxnSpPr>
        <p:spPr>
          <a:xfrm flipH="1">
            <a:off x="1178993" y="2115648"/>
            <a:ext cx="3660121" cy="23295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4DFA9BF3-7077-4340-9857-E7320B361EAC}"/>
              </a:ext>
            </a:extLst>
          </p:cNvPr>
          <p:cNvSpPr txBox="1"/>
          <p:nvPr/>
        </p:nvSpPr>
        <p:spPr>
          <a:xfrm>
            <a:off x="39817" y="1422112"/>
            <a:ext cx="1976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KZ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713433A-5A14-4EA5-B6D9-351B6CCE8BC3}"/>
              </a:ext>
            </a:extLst>
          </p:cNvPr>
          <p:cNvSpPr txBox="1"/>
          <p:nvPr/>
        </p:nvSpPr>
        <p:spPr>
          <a:xfrm>
            <a:off x="15999" y="2194709"/>
            <a:ext cx="2287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ru-KZ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EADB3FA-AB79-47C9-9002-D11B372ACD49}"/>
              </a:ext>
            </a:extLst>
          </p:cNvPr>
          <p:cNvSpPr txBox="1"/>
          <p:nvPr/>
        </p:nvSpPr>
        <p:spPr>
          <a:xfrm>
            <a:off x="0" y="4264592"/>
            <a:ext cx="2287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ru-KZ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30A47CE-76E9-4CB8-BB18-29F926A3BB52}"/>
              </a:ext>
            </a:extLst>
          </p:cNvPr>
          <p:cNvSpPr txBox="1"/>
          <p:nvPr/>
        </p:nvSpPr>
        <p:spPr>
          <a:xfrm>
            <a:off x="2366765" y="4653136"/>
            <a:ext cx="5181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ru-KZ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0217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A0C5D78A-A059-4F28-8BCA-CC26538DF19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396" t="11468" r="22613" b="59837"/>
          <a:stretch/>
        </p:blipFill>
        <p:spPr>
          <a:xfrm>
            <a:off x="4656829" y="4552738"/>
            <a:ext cx="3786443" cy="127999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3C2403B-3838-4083-A061-576A1320F21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837" t="10497" r="23223" b="58527"/>
          <a:stretch/>
        </p:blipFill>
        <p:spPr>
          <a:xfrm>
            <a:off x="683568" y="4374952"/>
            <a:ext cx="3695001" cy="144414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9829103-90AA-464D-88E3-38B071BAAD3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3463" t="11747" r="23226" b="59412"/>
          <a:stretch/>
        </p:blipFill>
        <p:spPr>
          <a:xfrm>
            <a:off x="467544" y="2593088"/>
            <a:ext cx="4392488" cy="1516515"/>
          </a:xfrm>
          <a:prstGeom prst="rect">
            <a:avLst/>
          </a:prstGeom>
        </p:spPr>
      </p:pic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E3495973-9E5F-4FAB-A23E-6CB3CF0FF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31840" y="6383495"/>
            <a:ext cx="3320008" cy="365125"/>
          </a:xfrm>
        </p:spPr>
        <p:txBody>
          <a:bodyPr/>
          <a:lstStyle/>
          <a:p>
            <a:r>
              <a:rPr lang="ru-RU" sz="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РГП «</a:t>
            </a:r>
            <a:r>
              <a:rPr lang="ru-RU" sz="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Казгидромет</a:t>
            </a:r>
            <a:r>
              <a:rPr lang="ru-RU" sz="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r>
              <a:rPr lang="ru-RU" sz="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журнал "Гидрометеорология и экология"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76BD71-C38B-4E98-A4F6-5850E19EF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6</a:t>
            </a:fld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4F70457-CD4A-429F-A89E-DC96CD293010}"/>
              </a:ext>
            </a:extLst>
          </p:cNvPr>
          <p:cNvSpPr/>
          <p:nvPr/>
        </p:nvSpPr>
        <p:spPr>
          <a:xfrm>
            <a:off x="-1" y="73234"/>
            <a:ext cx="6368775" cy="5486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ДОБАВЛЕНИЕ СТАТЬИ. Загрузка материала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81815E1-24F5-4BC2-8264-141021A4CCBA}"/>
              </a:ext>
            </a:extLst>
          </p:cNvPr>
          <p:cNvSpPr txBox="1"/>
          <p:nvPr/>
        </p:nvSpPr>
        <p:spPr>
          <a:xfrm>
            <a:off x="395732" y="684873"/>
            <a:ext cx="8352535" cy="19082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 вкладке «Отправить статью»- «2. Загрузка материала»:</a:t>
            </a:r>
          </a:p>
          <a:p>
            <a:r>
              <a:rPr lang="kk-KZ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11. Нажимаем на «Загрузить файл» чтобы загрузить файл статьи в формате . 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oc, . docx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или перемещаем файл из папки;</a:t>
            </a:r>
            <a:endParaRPr lang="kk-KZ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kk-KZ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12. Выбираем тип файла (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Текст статьи, Инструмент исследования, Материалы исследования, Результаты исследования, Транскрипты, Анализ данных, Набор данных, Исходные тексты, Другое)</a:t>
            </a:r>
            <a:endParaRPr lang="kk-KZ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13. Нажимаем на </a:t>
            </a:r>
            <a:r>
              <a:rPr lang="kk-KZ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«Сохранить и продолжить»</a:t>
            </a:r>
            <a:endParaRPr lang="en-US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">
            <a:extLst>
              <a:ext uri="{FF2B5EF4-FFF2-40B4-BE49-F238E27FC236}">
                <a16:creationId xmlns:a16="http://schemas.microsoft.com/office/drawing/2014/main" id="{8F66BF62-8401-4ED4-8CBB-1C996B535490}"/>
              </a:ext>
            </a:extLst>
          </p:cNvPr>
          <p:cNvSpPr/>
          <p:nvPr/>
        </p:nvSpPr>
        <p:spPr>
          <a:xfrm>
            <a:off x="1475656" y="5215507"/>
            <a:ext cx="815044" cy="229715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1">
            <a:extLst>
              <a:ext uri="{FF2B5EF4-FFF2-40B4-BE49-F238E27FC236}">
                <a16:creationId xmlns:a16="http://schemas.microsoft.com/office/drawing/2014/main" id="{73715062-C406-4BC4-AB24-40E0694CD02C}"/>
              </a:ext>
            </a:extLst>
          </p:cNvPr>
          <p:cNvSpPr/>
          <p:nvPr/>
        </p:nvSpPr>
        <p:spPr>
          <a:xfrm>
            <a:off x="3768751" y="3405998"/>
            <a:ext cx="803248" cy="216024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B3011FF0-D439-4980-A494-B2B559C4FFF0}"/>
              </a:ext>
            </a:extLst>
          </p:cNvPr>
          <p:cNvCxnSpPr>
            <a:cxnSpLocks/>
          </p:cNvCxnSpPr>
          <p:nvPr/>
        </p:nvCxnSpPr>
        <p:spPr>
          <a:xfrm>
            <a:off x="255982" y="4999483"/>
            <a:ext cx="1224136" cy="21602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306EA4C2-F32D-4DCF-B661-D75724DB5EC6}"/>
              </a:ext>
            </a:extLst>
          </p:cNvPr>
          <p:cNvCxnSpPr>
            <a:cxnSpLocks/>
          </p:cNvCxnSpPr>
          <p:nvPr/>
        </p:nvCxnSpPr>
        <p:spPr>
          <a:xfrm>
            <a:off x="293081" y="3100747"/>
            <a:ext cx="3702855" cy="35194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48C8F50-367A-470C-8DF9-1A75020069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40258" y="2148372"/>
            <a:ext cx="3152025" cy="1904751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83E554E5-2D88-4878-9248-A5F9DF4BE656}"/>
              </a:ext>
            </a:extLst>
          </p:cNvPr>
          <p:cNvSpPr txBox="1"/>
          <p:nvPr/>
        </p:nvSpPr>
        <p:spPr>
          <a:xfrm>
            <a:off x="-2" y="2924944"/>
            <a:ext cx="467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ru-KZ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Прямая со стрелкой 29">
            <a:extLst>
              <a:ext uri="{FF2B5EF4-FFF2-40B4-BE49-F238E27FC236}">
                <a16:creationId xmlns:a16="http://schemas.microsoft.com/office/drawing/2014/main" id="{FB986EEB-8C1F-4D7F-916B-BF54F5F1AF9A}"/>
              </a:ext>
            </a:extLst>
          </p:cNvPr>
          <p:cNvCxnSpPr>
            <a:cxnSpLocks/>
          </p:cNvCxnSpPr>
          <p:nvPr/>
        </p:nvCxnSpPr>
        <p:spPr>
          <a:xfrm flipV="1">
            <a:off x="4549159" y="3157486"/>
            <a:ext cx="1607017" cy="35652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67F1DBA3-53AE-4FDC-8D63-620705442484}"/>
              </a:ext>
            </a:extLst>
          </p:cNvPr>
          <p:cNvSpPr txBox="1"/>
          <p:nvPr/>
        </p:nvSpPr>
        <p:spPr>
          <a:xfrm>
            <a:off x="-3" y="4685206"/>
            <a:ext cx="467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lang="ru-KZ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722329B-082C-403C-A915-6368015B1CBA}"/>
              </a:ext>
            </a:extLst>
          </p:cNvPr>
          <p:cNvSpPr txBox="1"/>
          <p:nvPr/>
        </p:nvSpPr>
        <p:spPr>
          <a:xfrm>
            <a:off x="152398" y="3077344"/>
            <a:ext cx="467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ru-KZ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Скругленный прямоугольник 1">
            <a:extLst>
              <a:ext uri="{FF2B5EF4-FFF2-40B4-BE49-F238E27FC236}">
                <a16:creationId xmlns:a16="http://schemas.microsoft.com/office/drawing/2014/main" id="{1DDCD5B4-1A92-410E-AB0B-581CAF1777B6}"/>
              </a:ext>
            </a:extLst>
          </p:cNvPr>
          <p:cNvSpPr/>
          <p:nvPr/>
        </p:nvSpPr>
        <p:spPr>
          <a:xfrm>
            <a:off x="7164288" y="5445222"/>
            <a:ext cx="815044" cy="229715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1C5549D-725E-42C8-ACA5-0C4F25A7D1F5}"/>
              </a:ext>
            </a:extLst>
          </p:cNvPr>
          <p:cNvSpPr txBox="1"/>
          <p:nvPr/>
        </p:nvSpPr>
        <p:spPr>
          <a:xfrm>
            <a:off x="8400357" y="5330526"/>
            <a:ext cx="467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endParaRPr lang="ru-KZ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3007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B34EB39-B099-4DE1-BAA4-E9BE02DEE4D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400" t="13663" r="30350" b="2035"/>
          <a:stretch/>
        </p:blipFill>
        <p:spPr>
          <a:xfrm>
            <a:off x="4559472" y="609096"/>
            <a:ext cx="3702855" cy="5244271"/>
          </a:xfrm>
          <a:prstGeom prst="rect">
            <a:avLst/>
          </a:prstGeom>
        </p:spPr>
      </p:pic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E3495973-9E5F-4FAB-A23E-6CB3CF0FF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31840" y="6383495"/>
            <a:ext cx="3320008" cy="365125"/>
          </a:xfrm>
        </p:spPr>
        <p:txBody>
          <a:bodyPr/>
          <a:lstStyle/>
          <a:p>
            <a:r>
              <a:rPr lang="ru-RU" sz="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РГП «</a:t>
            </a:r>
            <a:r>
              <a:rPr lang="ru-RU" sz="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Казгидромет</a:t>
            </a:r>
            <a:r>
              <a:rPr lang="ru-RU" sz="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r>
              <a:rPr lang="ru-RU" sz="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журнал "Гидрометеорология и экология"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76BD71-C38B-4E98-A4F6-5850E19EF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7</a:t>
            </a:fld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4F70457-CD4A-429F-A89E-DC96CD293010}"/>
              </a:ext>
            </a:extLst>
          </p:cNvPr>
          <p:cNvSpPr/>
          <p:nvPr/>
        </p:nvSpPr>
        <p:spPr>
          <a:xfrm>
            <a:off x="-1" y="73234"/>
            <a:ext cx="6368775" cy="5486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ДОБАВЛЕНИЕ СТАТЬИ. Ввод метаданных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81815E1-24F5-4BC2-8264-141021A4CCBA}"/>
              </a:ext>
            </a:extLst>
          </p:cNvPr>
          <p:cNvSpPr txBox="1"/>
          <p:nvPr/>
        </p:nvSpPr>
        <p:spPr>
          <a:xfrm>
            <a:off x="395732" y="684873"/>
            <a:ext cx="393662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Вводим метаданные статьи:</a:t>
            </a:r>
          </a:p>
          <a:p>
            <a:r>
              <a:rPr lang="kk-KZ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14. «Заголовок» – название статьи</a:t>
            </a:r>
          </a:p>
          <a:p>
            <a:r>
              <a:rPr lang="kk-KZ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15. «Аннотация»</a:t>
            </a:r>
            <a:endParaRPr lang="kk-KZ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16. «Список авторов»</a:t>
            </a:r>
          </a:p>
          <a:p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17. «Ключевые слова»</a:t>
            </a:r>
          </a:p>
          <a:p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18. «Библиографические ссылки»</a:t>
            </a:r>
          </a:p>
          <a:p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19. Нажимаем на </a:t>
            </a:r>
            <a:r>
              <a:rPr lang="kk-KZ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«Сохранить и продолжить»</a:t>
            </a:r>
            <a:endParaRPr lang="en-US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">
            <a:extLst>
              <a:ext uri="{FF2B5EF4-FFF2-40B4-BE49-F238E27FC236}">
                <a16:creationId xmlns:a16="http://schemas.microsoft.com/office/drawing/2014/main" id="{8F66BF62-8401-4ED4-8CBB-1C996B535490}"/>
              </a:ext>
            </a:extLst>
          </p:cNvPr>
          <p:cNvSpPr/>
          <p:nvPr/>
        </p:nvSpPr>
        <p:spPr>
          <a:xfrm>
            <a:off x="4624300" y="1543713"/>
            <a:ext cx="815044" cy="229715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1">
            <a:extLst>
              <a:ext uri="{FF2B5EF4-FFF2-40B4-BE49-F238E27FC236}">
                <a16:creationId xmlns:a16="http://schemas.microsoft.com/office/drawing/2014/main" id="{73715062-C406-4BC4-AB24-40E0694CD02C}"/>
              </a:ext>
            </a:extLst>
          </p:cNvPr>
          <p:cNvSpPr/>
          <p:nvPr/>
        </p:nvSpPr>
        <p:spPr>
          <a:xfrm>
            <a:off x="5508104" y="818129"/>
            <a:ext cx="576064" cy="216024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B3011FF0-D439-4980-A494-B2B559C4FFF0}"/>
              </a:ext>
            </a:extLst>
          </p:cNvPr>
          <p:cNvCxnSpPr>
            <a:cxnSpLocks/>
          </p:cNvCxnSpPr>
          <p:nvPr/>
        </p:nvCxnSpPr>
        <p:spPr>
          <a:xfrm flipH="1">
            <a:off x="7884368" y="2541596"/>
            <a:ext cx="726122" cy="20311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306EA4C2-F32D-4DCF-B661-D75724DB5EC6}"/>
              </a:ext>
            </a:extLst>
          </p:cNvPr>
          <p:cNvCxnSpPr>
            <a:cxnSpLocks/>
          </p:cNvCxnSpPr>
          <p:nvPr/>
        </p:nvCxnSpPr>
        <p:spPr>
          <a:xfrm flipH="1">
            <a:off x="5783275" y="1836387"/>
            <a:ext cx="2788059" cy="12403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83E554E5-2D88-4878-9248-A5F9DF4BE656}"/>
              </a:ext>
            </a:extLst>
          </p:cNvPr>
          <p:cNvSpPr txBox="1"/>
          <p:nvPr/>
        </p:nvSpPr>
        <p:spPr>
          <a:xfrm>
            <a:off x="8602795" y="2342449"/>
            <a:ext cx="467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endParaRPr lang="ru-KZ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Прямая со стрелкой 29">
            <a:extLst>
              <a:ext uri="{FF2B5EF4-FFF2-40B4-BE49-F238E27FC236}">
                <a16:creationId xmlns:a16="http://schemas.microsoft.com/office/drawing/2014/main" id="{FB986EEB-8C1F-4D7F-916B-BF54F5F1AF9A}"/>
              </a:ext>
            </a:extLst>
          </p:cNvPr>
          <p:cNvCxnSpPr>
            <a:cxnSpLocks/>
          </p:cNvCxnSpPr>
          <p:nvPr/>
        </p:nvCxnSpPr>
        <p:spPr>
          <a:xfrm flipH="1">
            <a:off x="6179017" y="818129"/>
            <a:ext cx="2507783" cy="23397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67F1DBA3-53AE-4FDC-8D63-620705442484}"/>
              </a:ext>
            </a:extLst>
          </p:cNvPr>
          <p:cNvSpPr txBox="1"/>
          <p:nvPr/>
        </p:nvSpPr>
        <p:spPr>
          <a:xfrm>
            <a:off x="8519410" y="3721850"/>
            <a:ext cx="467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endParaRPr lang="ru-KZ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722329B-082C-403C-A915-6368015B1CBA}"/>
              </a:ext>
            </a:extLst>
          </p:cNvPr>
          <p:cNvSpPr txBox="1"/>
          <p:nvPr/>
        </p:nvSpPr>
        <p:spPr>
          <a:xfrm>
            <a:off x="8640592" y="1642962"/>
            <a:ext cx="467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endParaRPr lang="ru-KZ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Скругленный прямоугольник 1">
            <a:extLst>
              <a:ext uri="{FF2B5EF4-FFF2-40B4-BE49-F238E27FC236}">
                <a16:creationId xmlns:a16="http://schemas.microsoft.com/office/drawing/2014/main" id="{1DDCD5B4-1A92-410E-AB0B-581CAF1777B6}"/>
              </a:ext>
            </a:extLst>
          </p:cNvPr>
          <p:cNvSpPr/>
          <p:nvPr/>
        </p:nvSpPr>
        <p:spPr>
          <a:xfrm>
            <a:off x="4693060" y="2694353"/>
            <a:ext cx="815044" cy="229715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1C5549D-725E-42C8-ACA5-0C4F25A7D1F5}"/>
              </a:ext>
            </a:extLst>
          </p:cNvPr>
          <p:cNvSpPr txBox="1"/>
          <p:nvPr/>
        </p:nvSpPr>
        <p:spPr>
          <a:xfrm>
            <a:off x="8658061" y="627340"/>
            <a:ext cx="467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endParaRPr lang="ru-KZ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Скругленный прямоугольник 1">
            <a:extLst>
              <a:ext uri="{FF2B5EF4-FFF2-40B4-BE49-F238E27FC236}">
                <a16:creationId xmlns:a16="http://schemas.microsoft.com/office/drawing/2014/main" id="{497430F5-410F-412D-8667-88E868CEB96C}"/>
              </a:ext>
            </a:extLst>
          </p:cNvPr>
          <p:cNvSpPr/>
          <p:nvPr/>
        </p:nvSpPr>
        <p:spPr>
          <a:xfrm>
            <a:off x="4624300" y="4009674"/>
            <a:ext cx="815044" cy="229715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кругленный прямоугольник 1">
            <a:extLst>
              <a:ext uri="{FF2B5EF4-FFF2-40B4-BE49-F238E27FC236}">
                <a16:creationId xmlns:a16="http://schemas.microsoft.com/office/drawing/2014/main" id="{E285DB66-88EB-496A-A150-4986E6CEB1D8}"/>
              </a:ext>
            </a:extLst>
          </p:cNvPr>
          <p:cNvSpPr/>
          <p:nvPr/>
        </p:nvSpPr>
        <p:spPr>
          <a:xfrm>
            <a:off x="4624300" y="4816663"/>
            <a:ext cx="1099828" cy="216024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id="{BB1A85D8-0A0D-4D3B-B8E4-17737E9FCB3A}"/>
              </a:ext>
            </a:extLst>
          </p:cNvPr>
          <p:cNvCxnSpPr>
            <a:cxnSpLocks/>
          </p:cNvCxnSpPr>
          <p:nvPr/>
        </p:nvCxnSpPr>
        <p:spPr>
          <a:xfrm flipH="1">
            <a:off x="5642652" y="3933056"/>
            <a:ext cx="2846786" cy="26603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>
            <a:extLst>
              <a:ext uri="{FF2B5EF4-FFF2-40B4-BE49-F238E27FC236}">
                <a16:creationId xmlns:a16="http://schemas.microsoft.com/office/drawing/2014/main" id="{698008A6-A44B-4EEC-B357-15336826EE7B}"/>
              </a:ext>
            </a:extLst>
          </p:cNvPr>
          <p:cNvCxnSpPr>
            <a:cxnSpLocks/>
          </p:cNvCxnSpPr>
          <p:nvPr/>
        </p:nvCxnSpPr>
        <p:spPr>
          <a:xfrm flipH="1">
            <a:off x="5827078" y="4702076"/>
            <a:ext cx="2783411" cy="28507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4234781D-FD10-40E7-B573-4AF1904300FC}"/>
              </a:ext>
            </a:extLst>
          </p:cNvPr>
          <p:cNvSpPr txBox="1"/>
          <p:nvPr/>
        </p:nvSpPr>
        <p:spPr>
          <a:xfrm>
            <a:off x="8677523" y="4563496"/>
            <a:ext cx="467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endParaRPr lang="ru-KZ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39FAE62-2BD5-4BD2-B602-6CBE89E5D5A1}"/>
              </a:ext>
            </a:extLst>
          </p:cNvPr>
          <p:cNvSpPr txBox="1"/>
          <p:nvPr/>
        </p:nvSpPr>
        <p:spPr>
          <a:xfrm>
            <a:off x="274680" y="4025014"/>
            <a:ext cx="393662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*при вводе метаданных необходимо вводить данные на 3х языках (казахский, русский, английский)</a:t>
            </a:r>
            <a:endParaRPr lang="en-US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6770F356-4EA3-4CB8-AFE1-3DD63519808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487" t="23935" r="24801" b="63608"/>
          <a:stretch/>
        </p:blipFill>
        <p:spPr>
          <a:xfrm>
            <a:off x="611560" y="3194132"/>
            <a:ext cx="2808312" cy="617144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F92E1608-2AEB-4963-8B03-AAA0FECE6317}"/>
              </a:ext>
            </a:extLst>
          </p:cNvPr>
          <p:cNvSpPr txBox="1"/>
          <p:nvPr/>
        </p:nvSpPr>
        <p:spPr>
          <a:xfrm>
            <a:off x="311421" y="5253202"/>
            <a:ext cx="393662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**ключевые слова необходимо вводить по отдельности (вводите или вставляете ключевое слово и нажимаете 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Enter</a:t>
            </a:r>
            <a:r>
              <a:rPr lang="kk-KZ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Скругленный прямоугольник 1">
            <a:extLst>
              <a:ext uri="{FF2B5EF4-FFF2-40B4-BE49-F238E27FC236}">
                <a16:creationId xmlns:a16="http://schemas.microsoft.com/office/drawing/2014/main" id="{2ACBFC96-8A5A-4702-A262-0978CFAC0156}"/>
              </a:ext>
            </a:extLst>
          </p:cNvPr>
          <p:cNvSpPr/>
          <p:nvPr/>
        </p:nvSpPr>
        <p:spPr>
          <a:xfrm>
            <a:off x="579714" y="3151566"/>
            <a:ext cx="1327990" cy="713238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 стрелкой 40">
            <a:extLst>
              <a:ext uri="{FF2B5EF4-FFF2-40B4-BE49-F238E27FC236}">
                <a16:creationId xmlns:a16="http://schemas.microsoft.com/office/drawing/2014/main" id="{F1F68400-26D7-4081-8630-D24032E02CFD}"/>
              </a:ext>
            </a:extLst>
          </p:cNvPr>
          <p:cNvCxnSpPr>
            <a:cxnSpLocks/>
          </p:cNvCxnSpPr>
          <p:nvPr/>
        </p:nvCxnSpPr>
        <p:spPr>
          <a:xfrm flipH="1" flipV="1">
            <a:off x="1397797" y="3612995"/>
            <a:ext cx="365891" cy="46554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6205ACEC-FFC4-4376-BDEF-A0CC59A7FBC9}"/>
              </a:ext>
            </a:extLst>
          </p:cNvPr>
          <p:cNvSpPr txBox="1"/>
          <p:nvPr/>
        </p:nvSpPr>
        <p:spPr>
          <a:xfrm>
            <a:off x="8337561" y="5592501"/>
            <a:ext cx="467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  <a:endParaRPr lang="ru-KZ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95124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4C52879-2810-4CC4-83A6-CFEDCBBCA30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275" t="6395" r="36274" b="5286"/>
          <a:stretch/>
        </p:blipFill>
        <p:spPr>
          <a:xfrm>
            <a:off x="4396286" y="596377"/>
            <a:ext cx="3851143" cy="5787118"/>
          </a:xfrm>
          <a:prstGeom prst="rect">
            <a:avLst/>
          </a:prstGeom>
        </p:spPr>
      </p:pic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E3495973-9E5F-4FAB-A23E-6CB3CF0FF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31840" y="6383495"/>
            <a:ext cx="3320008" cy="365125"/>
          </a:xfrm>
        </p:spPr>
        <p:txBody>
          <a:bodyPr/>
          <a:lstStyle/>
          <a:p>
            <a:r>
              <a:rPr lang="ru-RU" sz="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РГП «</a:t>
            </a:r>
            <a:r>
              <a:rPr lang="ru-RU" sz="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Казгидромет</a:t>
            </a:r>
            <a:r>
              <a:rPr lang="ru-RU" sz="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r>
              <a:rPr lang="ru-RU" sz="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журнал "Гидрометеорология и экология"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76BD71-C38B-4E98-A4F6-5850E19EF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8</a:t>
            </a:fld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4F70457-CD4A-429F-A89E-DC96CD293010}"/>
              </a:ext>
            </a:extLst>
          </p:cNvPr>
          <p:cNvSpPr/>
          <p:nvPr/>
        </p:nvSpPr>
        <p:spPr>
          <a:xfrm>
            <a:off x="-1" y="73234"/>
            <a:ext cx="6368775" cy="5486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ДОБАВЛЕНИЕ СТАТЬИ. Ввод метаданных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">
            <a:extLst>
              <a:ext uri="{FF2B5EF4-FFF2-40B4-BE49-F238E27FC236}">
                <a16:creationId xmlns:a16="http://schemas.microsoft.com/office/drawing/2014/main" id="{8F66BF62-8401-4ED4-8CBB-1C996B535490}"/>
              </a:ext>
            </a:extLst>
          </p:cNvPr>
          <p:cNvSpPr/>
          <p:nvPr/>
        </p:nvSpPr>
        <p:spPr>
          <a:xfrm>
            <a:off x="6225849" y="1099675"/>
            <a:ext cx="506391" cy="167068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1">
            <a:extLst>
              <a:ext uri="{FF2B5EF4-FFF2-40B4-BE49-F238E27FC236}">
                <a16:creationId xmlns:a16="http://schemas.microsoft.com/office/drawing/2014/main" id="{73715062-C406-4BC4-AB24-40E0694CD02C}"/>
              </a:ext>
            </a:extLst>
          </p:cNvPr>
          <p:cNvSpPr/>
          <p:nvPr/>
        </p:nvSpPr>
        <p:spPr>
          <a:xfrm>
            <a:off x="4424816" y="1037027"/>
            <a:ext cx="363208" cy="229715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ый прямоугольник 1">
            <a:extLst>
              <a:ext uri="{FF2B5EF4-FFF2-40B4-BE49-F238E27FC236}">
                <a16:creationId xmlns:a16="http://schemas.microsoft.com/office/drawing/2014/main" id="{1DDCD5B4-1A92-410E-AB0B-581CAF1777B6}"/>
              </a:ext>
            </a:extLst>
          </p:cNvPr>
          <p:cNvSpPr/>
          <p:nvPr/>
        </p:nvSpPr>
        <p:spPr>
          <a:xfrm>
            <a:off x="4436594" y="1918233"/>
            <a:ext cx="815044" cy="383293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кругленный прямоугольник 1">
            <a:extLst>
              <a:ext uri="{FF2B5EF4-FFF2-40B4-BE49-F238E27FC236}">
                <a16:creationId xmlns:a16="http://schemas.microsoft.com/office/drawing/2014/main" id="{497430F5-410F-412D-8667-88E868CEB96C}"/>
              </a:ext>
            </a:extLst>
          </p:cNvPr>
          <p:cNvSpPr/>
          <p:nvPr/>
        </p:nvSpPr>
        <p:spPr>
          <a:xfrm>
            <a:off x="4424816" y="3272989"/>
            <a:ext cx="1011280" cy="324856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кругленный прямоугольник 1">
            <a:extLst>
              <a:ext uri="{FF2B5EF4-FFF2-40B4-BE49-F238E27FC236}">
                <a16:creationId xmlns:a16="http://schemas.microsoft.com/office/drawing/2014/main" id="{E285DB66-88EB-496A-A150-4986E6CEB1D8}"/>
              </a:ext>
            </a:extLst>
          </p:cNvPr>
          <p:cNvSpPr/>
          <p:nvPr/>
        </p:nvSpPr>
        <p:spPr>
          <a:xfrm>
            <a:off x="4336268" y="4842797"/>
            <a:ext cx="1099828" cy="505914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39FAE62-2BD5-4BD2-B602-6CBE89E5D5A1}"/>
              </a:ext>
            </a:extLst>
          </p:cNvPr>
          <p:cNvSpPr txBox="1"/>
          <p:nvPr/>
        </p:nvSpPr>
        <p:spPr>
          <a:xfrm>
            <a:off x="317830" y="824396"/>
            <a:ext cx="3936629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k-KZ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п.16 при необходимости добавить соавторов статьи, необходимо: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k-KZ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3х языках ввести данные об авторе</a:t>
            </a:r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k-KZ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-имя;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-фамилия;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k-KZ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e-mail</a:t>
            </a:r>
            <a:r>
              <a:rPr lang="kk-KZ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-страна;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k-KZ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ORCID id </a:t>
            </a:r>
            <a:r>
              <a:rPr lang="kk-KZ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(при необходимости);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-наименование организации;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k-KZ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-должность, город работы (при необходимости);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k-KZ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Указать роль автора;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Сохранить</a:t>
            </a:r>
            <a:endParaRPr lang="kk-KZ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Скругленный прямоугольник 1">
            <a:extLst>
              <a:ext uri="{FF2B5EF4-FFF2-40B4-BE49-F238E27FC236}">
                <a16:creationId xmlns:a16="http://schemas.microsoft.com/office/drawing/2014/main" id="{049A05F9-CEB6-4185-A6CA-08A5C329AD34}"/>
              </a:ext>
            </a:extLst>
          </p:cNvPr>
          <p:cNvSpPr/>
          <p:nvPr/>
        </p:nvSpPr>
        <p:spPr>
          <a:xfrm>
            <a:off x="4424816" y="2410117"/>
            <a:ext cx="815044" cy="334589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кругленный прямоугольник 1">
            <a:extLst>
              <a:ext uri="{FF2B5EF4-FFF2-40B4-BE49-F238E27FC236}">
                <a16:creationId xmlns:a16="http://schemas.microsoft.com/office/drawing/2014/main" id="{303873F1-A0BB-49CD-B9D7-FA0467EA37FB}"/>
              </a:ext>
            </a:extLst>
          </p:cNvPr>
          <p:cNvSpPr/>
          <p:nvPr/>
        </p:nvSpPr>
        <p:spPr>
          <a:xfrm>
            <a:off x="7164288" y="6061731"/>
            <a:ext cx="592751" cy="287723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2237CC4-7F04-4483-9836-9176832B1AAE}"/>
              </a:ext>
            </a:extLst>
          </p:cNvPr>
          <p:cNvSpPr txBox="1"/>
          <p:nvPr/>
        </p:nvSpPr>
        <p:spPr>
          <a:xfrm>
            <a:off x="311421" y="5253202"/>
            <a:ext cx="39366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Пункты указанные со *(звездой) обязательны к заполнению</a:t>
            </a:r>
            <a:endParaRPr lang="en-US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36277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844435A-8E06-4AF1-A70C-DDC28AA008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750" t="10755" r="28271" b="70607"/>
          <a:stretch/>
        </p:blipFill>
        <p:spPr>
          <a:xfrm>
            <a:off x="323528" y="1354154"/>
            <a:ext cx="4953036" cy="1426773"/>
          </a:xfrm>
          <a:prstGeom prst="rect">
            <a:avLst/>
          </a:prstGeom>
        </p:spPr>
      </p:pic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E3495973-9E5F-4FAB-A23E-6CB3CF0FF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31840" y="6383495"/>
            <a:ext cx="3320008" cy="365125"/>
          </a:xfrm>
        </p:spPr>
        <p:txBody>
          <a:bodyPr/>
          <a:lstStyle/>
          <a:p>
            <a:r>
              <a:rPr lang="ru-RU" sz="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РГП «</a:t>
            </a:r>
            <a:r>
              <a:rPr lang="ru-RU" sz="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Казгидромет</a:t>
            </a:r>
            <a:r>
              <a:rPr lang="ru-RU" sz="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r>
              <a:rPr lang="ru-RU" sz="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журнал "Гидрометеорология и экология"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76BD71-C38B-4E98-A4F6-5850E19EF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9</a:t>
            </a:fld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4F70457-CD4A-429F-A89E-DC96CD293010}"/>
              </a:ext>
            </a:extLst>
          </p:cNvPr>
          <p:cNvSpPr/>
          <p:nvPr/>
        </p:nvSpPr>
        <p:spPr>
          <a:xfrm>
            <a:off x="0" y="73234"/>
            <a:ext cx="7812360" cy="5486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ДОБАВЛЕНИЕ СТАТЬИ. Подтверждение, Следующие шаги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81815E1-24F5-4BC2-8264-141021A4CCBA}"/>
              </a:ext>
            </a:extLst>
          </p:cNvPr>
          <p:cNvSpPr txBox="1"/>
          <p:nvPr/>
        </p:nvSpPr>
        <p:spPr>
          <a:xfrm>
            <a:off x="262681" y="680179"/>
            <a:ext cx="85689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kk-KZ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Нажать на вкладку </a:t>
            </a:r>
            <a:r>
              <a:rPr lang="kk-KZ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«Завершить отправку» </a:t>
            </a:r>
            <a:r>
              <a:rPr lang="kk-KZ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подтверждаем</a:t>
            </a:r>
          </a:p>
        </p:txBody>
      </p:sp>
      <p:sp>
        <p:nvSpPr>
          <p:cNvPr id="16" name="Скругленный прямоугольник 1">
            <a:extLst>
              <a:ext uri="{FF2B5EF4-FFF2-40B4-BE49-F238E27FC236}">
                <a16:creationId xmlns:a16="http://schemas.microsoft.com/office/drawing/2014/main" id="{8F66BF62-8401-4ED4-8CBB-1C996B535490}"/>
              </a:ext>
            </a:extLst>
          </p:cNvPr>
          <p:cNvSpPr/>
          <p:nvPr/>
        </p:nvSpPr>
        <p:spPr>
          <a:xfrm>
            <a:off x="3707904" y="2252351"/>
            <a:ext cx="864096" cy="312553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5471835B-2EBD-47ED-8DB7-9AD6DDD77482}"/>
              </a:ext>
            </a:extLst>
          </p:cNvPr>
          <p:cNvCxnSpPr>
            <a:cxnSpLocks/>
          </p:cNvCxnSpPr>
          <p:nvPr/>
        </p:nvCxnSpPr>
        <p:spPr>
          <a:xfrm flipH="1">
            <a:off x="4644009" y="1772816"/>
            <a:ext cx="1008111" cy="51600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5ECAB4FD-72B0-4F0A-AC2B-33DC3CA44F62}"/>
              </a:ext>
            </a:extLst>
          </p:cNvPr>
          <p:cNvSpPr txBox="1"/>
          <p:nvPr/>
        </p:nvSpPr>
        <p:spPr>
          <a:xfrm>
            <a:off x="5783448" y="1500990"/>
            <a:ext cx="4447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ru-KZ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8B9B6E2-4265-4958-AFB1-BA79BC2FB4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763" t="7849" r="39763" b="79900"/>
          <a:stretch/>
        </p:blipFill>
        <p:spPr>
          <a:xfrm>
            <a:off x="899592" y="3096215"/>
            <a:ext cx="3513165" cy="1138912"/>
          </a:xfrm>
          <a:prstGeom prst="rect">
            <a:avLst/>
          </a:prstGeom>
        </p:spPr>
      </p:pic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F8AFB558-DD34-4508-B5CC-47CC6F786981}"/>
              </a:ext>
            </a:extLst>
          </p:cNvPr>
          <p:cNvCxnSpPr>
            <a:cxnSpLocks/>
          </p:cNvCxnSpPr>
          <p:nvPr/>
        </p:nvCxnSpPr>
        <p:spPr>
          <a:xfrm flipH="1">
            <a:off x="3563888" y="2759326"/>
            <a:ext cx="534242" cy="107880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5E7CD10-62E5-44DB-AD39-7B423B36EDA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462" t="11083" r="27163" b="44186"/>
          <a:stretch/>
        </p:blipFill>
        <p:spPr>
          <a:xfrm>
            <a:off x="5702119" y="2189750"/>
            <a:ext cx="3190362" cy="1963664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A6165A71-506A-4A57-A900-63234651BC3D}"/>
              </a:ext>
            </a:extLst>
          </p:cNvPr>
          <p:cNvSpPr txBox="1"/>
          <p:nvPr/>
        </p:nvSpPr>
        <p:spPr>
          <a:xfrm>
            <a:off x="257488" y="4410843"/>
            <a:ext cx="491703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**нажав на </a:t>
            </a:r>
            <a:r>
              <a:rPr lang="kk-KZ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«Посмотреть этот материал» </a:t>
            </a:r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переходим на страницу направленной статьи, где можно ознакомиться с ходом рассмотрения статьи журналом.</a:t>
            </a:r>
            <a:endParaRPr lang="kk-KZ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CD7A3A36-60D0-43AC-B07B-B29A5FA54D5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4250" t="16570" r="23226" b="43829"/>
          <a:stretch/>
        </p:blipFill>
        <p:spPr>
          <a:xfrm>
            <a:off x="4985666" y="4312684"/>
            <a:ext cx="3888432" cy="1961938"/>
          </a:xfrm>
          <a:prstGeom prst="rect">
            <a:avLst/>
          </a:prstGeom>
        </p:spPr>
      </p:pic>
      <p:cxnSp>
        <p:nvCxnSpPr>
          <p:cNvPr id="28" name="Прямая со стрелкой 27">
            <a:extLst>
              <a:ext uri="{FF2B5EF4-FFF2-40B4-BE49-F238E27FC236}">
                <a16:creationId xmlns:a16="http://schemas.microsoft.com/office/drawing/2014/main" id="{2FAD03BF-91B5-45FA-B39F-85A1ABAD3092}"/>
              </a:ext>
            </a:extLst>
          </p:cNvPr>
          <p:cNvCxnSpPr>
            <a:cxnSpLocks/>
          </p:cNvCxnSpPr>
          <p:nvPr/>
        </p:nvCxnSpPr>
        <p:spPr>
          <a:xfrm flipV="1">
            <a:off x="4335065" y="3778624"/>
            <a:ext cx="1533079" cy="70672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Скругленный прямоугольник 1">
            <a:extLst>
              <a:ext uri="{FF2B5EF4-FFF2-40B4-BE49-F238E27FC236}">
                <a16:creationId xmlns:a16="http://schemas.microsoft.com/office/drawing/2014/main" id="{E52C86E0-4415-4532-A725-AC3891EB41E8}"/>
              </a:ext>
            </a:extLst>
          </p:cNvPr>
          <p:cNvSpPr/>
          <p:nvPr/>
        </p:nvSpPr>
        <p:spPr>
          <a:xfrm>
            <a:off x="5918142" y="3717033"/>
            <a:ext cx="958113" cy="121096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Прямая со стрелкой 32">
            <a:extLst>
              <a:ext uri="{FF2B5EF4-FFF2-40B4-BE49-F238E27FC236}">
                <a16:creationId xmlns:a16="http://schemas.microsoft.com/office/drawing/2014/main" id="{B84CFB6A-87D8-4016-B09F-F96337AE27CF}"/>
              </a:ext>
            </a:extLst>
          </p:cNvPr>
          <p:cNvCxnSpPr>
            <a:cxnSpLocks/>
          </p:cNvCxnSpPr>
          <p:nvPr/>
        </p:nvCxnSpPr>
        <p:spPr>
          <a:xfrm flipV="1">
            <a:off x="4325612" y="4610452"/>
            <a:ext cx="660054" cy="36818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177459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650</TotalTime>
  <Words>843</Words>
  <Application>Microsoft Office PowerPoint</Application>
  <PresentationFormat>Экран (4:3)</PresentationFormat>
  <Paragraphs>128</Paragraphs>
  <Slides>12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Айзат Елтай</cp:lastModifiedBy>
  <cp:revision>375</cp:revision>
  <dcterms:created xsi:type="dcterms:W3CDTF">2020-10-22T04:14:19Z</dcterms:created>
  <dcterms:modified xsi:type="dcterms:W3CDTF">2023-04-04T10:47:07Z</dcterms:modified>
</cp:coreProperties>
</file>