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91" r:id="rId3"/>
    <p:sldId id="329" r:id="rId4"/>
    <p:sldId id="330" r:id="rId5"/>
    <p:sldId id="299" r:id="rId6"/>
    <p:sldId id="332" r:id="rId7"/>
    <p:sldId id="333" r:id="rId8"/>
    <p:sldId id="334" r:id="rId9"/>
    <p:sldId id="336" r:id="rId10"/>
    <p:sldId id="337" r:id="rId11"/>
    <p:sldId id="339" r:id="rId12"/>
    <p:sldId id="340" r:id="rId13"/>
    <p:sldId id="34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9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7E8BD-BF3F-4E35-B2BE-7C075594C67C}" type="datetimeFigureOut">
              <a:rPr lang="ru-KZ" smtClean="0"/>
              <a:t>04.04.2023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8EA6-A1A3-47E1-B9AF-DC3035D6DC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9415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28EA6-A1A3-47E1-B9AF-DC3035D6DC7D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40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28EA6-A1A3-47E1-B9AF-DC3035D6DC7D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090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28EA6-A1A3-47E1-B9AF-DC3035D6DC7D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689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C02-1BA3-4F6A-8956-50FBE7D23311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B34A-DE2D-4140-B887-6B801239169D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6F36-D745-4AFC-BF47-4D42CBCD5E89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98F23-CF3D-4904-B6CA-9F65CF4B4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3FE2B9-4FA5-4AB1-8DB5-0B56039E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D998C-459A-45A4-A3D8-DB3783BC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73A1-090A-4075-9ACB-427E8B8D8E79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25ECA-54CB-4174-8FD5-6D1D0807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B4818-800A-4DCE-B32D-56D77E7D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3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4D2B-81AB-4FAC-90FA-8F1B49CF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FF134-3585-4BA8-AD79-E49B857E3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65F9-D2C5-45E3-A6B8-C5F619F8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5CB6-FDB2-4B46-9B26-939DD0A3D6F5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A2EC5-B22C-42E9-8321-C455E4C8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C9F74-9633-40F8-99B9-3614462A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C195C-FF25-469E-BDB1-67D2DA4B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33FD31-CDF5-4E75-BA1F-CE4026A9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F0E1F-C300-47EA-B55E-E44999DF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06C-1EB8-468E-B3E1-F89C71892546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998D8-5488-44D7-9776-84E0D771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540ACF-14FE-41FC-93AB-CFB4329E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1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1EB9F-304E-4726-8F2E-974DD128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F840E-279F-45A3-AFA2-B958CCCE6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61C43F-1E0F-428F-B3AC-900CC1B91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081A2-3FDF-4C05-89EE-EEF1C269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A3F1-AF67-4948-869E-F2FBF5EDECC5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CB9F5-3259-4E0A-887A-0F1C7612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919C43-28E5-4252-8151-801F6162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66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B2B92-2FDB-46D9-B2E4-A2D94AC2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8F5C5-A694-4DCD-AAB2-BDE77A08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16FEA-5BF1-4AC3-85DF-5E3CB96D2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C5BD7D-B67C-49A4-AD22-02B77D61C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9D91AE-3F90-4504-BD57-319C1D615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B63497-6A41-4E6D-82B0-7D13C255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61A2-FB93-4C95-AA37-73BBE887CFC8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773E11-49A3-4A2E-A14F-AFE65F18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0D22B9-64A4-40F3-B69F-F9DEFF32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9D78A-39DC-4032-82C4-EEB3B646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036CDD-02B8-4398-A2F4-C96BD9EF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7F8-701D-41A1-BB13-9E229406A87B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B9AEA-A82B-4D59-94F6-7A51A226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CB41BD-8D39-411E-9E9B-086C03BB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2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5BBCE-1A25-49EF-A531-53303AC7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0EF7-107B-492D-B696-EFFCE3C1ACF1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77F889-ABBA-46C4-B2C7-30B25E53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7C332C-FC29-4A0F-8006-92A69B76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9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EA386-1C7D-4E6B-ACA6-AC49CBCB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68AC5-0048-4FB0-A960-BD43A3CF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CA536C-8F12-4775-A919-C773EF0E2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F555C-568F-4E47-B909-04523958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6A2-97C0-48D8-80ED-A0AC2705A601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05A01C-7BE9-4A06-B00B-B43F9775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CD6A0-940B-4BE5-A508-E6EFBAE9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F2BF-6AE6-47A9-9024-CD3CA1EE896F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0A4F4-E5AC-44F9-9BF4-E8E1ACA5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3CD03E-4694-41F6-8AC6-94DDC4C2A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4C6E6-DB3D-4060-B98E-F8F481D3E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8F3EC3-8DC2-42F5-A57C-5326DAC0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93A3-D14A-4986-90AD-1DEF43BF8617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BB0932-EBDB-496F-AA8C-392AC002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E3ACC2-1069-4689-B17B-99F3E959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04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747EA-72E4-4EDC-BEBB-84530DE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AA355C-6404-441E-A143-74A48C37F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587F3-A3DB-4DCC-8A4E-934350DE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6F05-7129-406C-BF70-296AA12EEB1E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09BFB-2F71-46F8-91B0-867ACC89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A552F-56AE-4023-A366-AA85222A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43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0703D9-80AF-4A6E-BA92-B244684B5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8D8ADC-20E9-41A5-987E-AB7890F8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1EF15-D6FA-450C-8C7C-4B6E4FCE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5F7B-EFD6-4857-80D6-5015BEA586EE}" type="datetime1">
              <a:rPr lang="ru-RU" smtClean="0">
                <a:solidFill>
                  <a:srgbClr val="073E87"/>
                </a:solidFill>
              </a:rPr>
              <a:t>04.04.2023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6FE3B-9489-4148-9ABE-857D9124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73E87"/>
                </a:solidFill>
              </a:rPr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CA4D7-5824-4659-AC75-E2624637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6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EEC-9BA8-401A-96B3-552FC25D711D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0CD-4CF5-4B77-A7D2-3E664D0CC6CB}" type="datetime1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447A-CB54-4CA9-80CC-7F980D1AD46D}" type="datetime1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B1AA-0FC4-4BA7-8DE8-8F885C679878}" type="datetime1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8F1A-C268-4565-AE19-5D3D039E094C}" type="datetime1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B7C0-9E6E-4344-AA6B-5CF51E31B4A4}" type="datetime1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F6AB-9582-482C-BCD1-20FD3883661A}" type="datetime1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E2FA-9C1C-4D3E-9B9F-737D79E97197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E456A-40E6-44F1-8F1A-F6B00375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49055-5A07-449A-95DD-E686484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7F718-BFA3-4D4E-A474-DFF523D75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A97D-FB36-4647-ACB0-08BF716F7615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5C5CD-5A79-4442-AD78-4FB5E2D57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РГП "Казгидромет"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8B451-12B2-4BC8-A295-527191C42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kazhydromet.k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132856"/>
            <a:ext cx="6145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с сайтом журнала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«Гидрометеорология и экология»</a:t>
            </a:r>
          </a:p>
        </p:txBody>
      </p:sp>
      <p:pic>
        <p:nvPicPr>
          <p:cNvPr id="1026" name="Picture 2" descr="Open Journal Systems">
            <a:extLst>
              <a:ext uri="{FF2B5EF4-FFF2-40B4-BE49-F238E27FC236}">
                <a16:creationId xmlns:a16="http://schemas.microsoft.com/office/drawing/2014/main" id="{60C51213-1C4B-4F7F-8CC6-CCCC1DFC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03808" cy="107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00B919-A8E0-4258-9C97-E8EDC8BB3453}"/>
              </a:ext>
            </a:extLst>
          </p:cNvPr>
          <p:cNvSpPr txBox="1"/>
          <p:nvPr/>
        </p:nvSpPr>
        <p:spPr>
          <a:xfrm>
            <a:off x="6228184" y="116632"/>
            <a:ext cx="2865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ISSN(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онлайн) 2789-6323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ISSN(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печать) 2079-6161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363A3-0590-4B2B-B6FE-E1D461CB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7266" cy="365125"/>
          </a:xfrm>
        </p:spPr>
        <p:txBody>
          <a:bodyPr/>
          <a:lstStyle/>
          <a:p>
            <a:r>
              <a:rPr lang="ru-RU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"</a:t>
            </a:r>
            <a:r>
              <a:rPr lang="ru-RU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журнал</a:t>
            </a:r>
          </a:p>
          <a:p>
            <a:r>
              <a:rPr lang="ru-RU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"Гидрометеорология и экология"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7F1E0-5DB1-4511-A081-51756FB6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6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11825-8B88-4A4F-A359-F1999ABF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2" t="10756" r="23086" b="65015"/>
          <a:stretch/>
        </p:blipFill>
        <p:spPr>
          <a:xfrm>
            <a:off x="4992696" y="1417477"/>
            <a:ext cx="3960440" cy="12003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96452C-2755-435B-B287-89BF10147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6396" r="24012" b="77616"/>
          <a:stretch/>
        </p:blipFill>
        <p:spPr>
          <a:xfrm>
            <a:off x="5202552" y="590108"/>
            <a:ext cx="3744417" cy="608877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0" y="73234"/>
            <a:ext cx="781236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РЕЦЕНЗИРОВАНИЯ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253553" y="634557"/>
            <a:ext cx="467848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Входим в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«Личный кабинет»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Во вкладке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«Отправленные материалы» -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дела располагаются статьи направленные на рецензирование.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на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«Посмотреть»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перехода на вкладку рецензирования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Во вкладке Рецензирование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«1. Запрос»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ознакомиться с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названием статьи, аннотацией, статьей, графиком рецензирования.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ознакомления с правилами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«Конфликта интересов»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указать ваш выбор.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Нажимаем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продолжить»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Во вкладке Рецензирование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«2.Руководство»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ознакомиться с руководством для рецензентов </a:t>
            </a:r>
            <a:endParaRPr lang="kk-K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8F66BF62-8401-4ED4-8CBB-1C996B535490}"/>
              </a:ext>
            </a:extLst>
          </p:cNvPr>
          <p:cNvSpPr/>
          <p:nvPr/>
        </p:nvSpPr>
        <p:spPr>
          <a:xfrm>
            <a:off x="8285413" y="726736"/>
            <a:ext cx="605034" cy="18497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1">
            <a:extLst>
              <a:ext uri="{FF2B5EF4-FFF2-40B4-BE49-F238E27FC236}">
                <a16:creationId xmlns:a16="http://schemas.microsoft.com/office/drawing/2014/main" id="{E52C86E0-4415-4532-A725-AC3891EB41E8}"/>
              </a:ext>
            </a:extLst>
          </p:cNvPr>
          <p:cNvSpPr/>
          <p:nvPr/>
        </p:nvSpPr>
        <p:spPr>
          <a:xfrm>
            <a:off x="4967417" y="1707217"/>
            <a:ext cx="612696" cy="13760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1">
            <a:extLst>
              <a:ext uri="{FF2B5EF4-FFF2-40B4-BE49-F238E27FC236}">
                <a16:creationId xmlns:a16="http://schemas.microsoft.com/office/drawing/2014/main" id="{9293C53B-DD10-443D-BE69-F98FEFB8AA60}"/>
              </a:ext>
            </a:extLst>
          </p:cNvPr>
          <p:cNvSpPr/>
          <p:nvPr/>
        </p:nvSpPr>
        <p:spPr>
          <a:xfrm>
            <a:off x="8244408" y="2348880"/>
            <a:ext cx="612696" cy="13760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36E1FF-4047-4E1F-A196-68BFBA8C7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10756" r="26375"/>
          <a:stretch/>
        </p:blipFill>
        <p:spPr>
          <a:xfrm>
            <a:off x="5580113" y="2677669"/>
            <a:ext cx="2857089" cy="3580123"/>
          </a:xfrm>
          <a:prstGeom prst="rect">
            <a:avLst/>
          </a:prstGeom>
        </p:spPr>
      </p:pic>
      <p:sp>
        <p:nvSpPr>
          <p:cNvPr id="29" name="Скругленный прямоугольник 1">
            <a:extLst>
              <a:ext uri="{FF2B5EF4-FFF2-40B4-BE49-F238E27FC236}">
                <a16:creationId xmlns:a16="http://schemas.microsoft.com/office/drawing/2014/main" id="{787853F7-4076-41E8-A2E0-07E14478B84A}"/>
              </a:ext>
            </a:extLst>
          </p:cNvPr>
          <p:cNvSpPr/>
          <p:nvPr/>
        </p:nvSpPr>
        <p:spPr>
          <a:xfrm>
            <a:off x="5589547" y="2822446"/>
            <a:ext cx="278597" cy="1745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1">
            <a:extLst>
              <a:ext uri="{FF2B5EF4-FFF2-40B4-BE49-F238E27FC236}">
                <a16:creationId xmlns:a16="http://schemas.microsoft.com/office/drawing/2014/main" id="{0B811CF8-61C0-4CB9-84B6-EC3EB32E8BC4}"/>
              </a:ext>
            </a:extLst>
          </p:cNvPr>
          <p:cNvSpPr/>
          <p:nvPr/>
        </p:nvSpPr>
        <p:spPr>
          <a:xfrm>
            <a:off x="5625551" y="3404962"/>
            <a:ext cx="504056" cy="47012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1">
            <a:extLst>
              <a:ext uri="{FF2B5EF4-FFF2-40B4-BE49-F238E27FC236}">
                <a16:creationId xmlns:a16="http://schemas.microsoft.com/office/drawing/2014/main" id="{FF410F61-7204-4FE7-AA85-3F0E65F93801}"/>
              </a:ext>
            </a:extLst>
          </p:cNvPr>
          <p:cNvSpPr/>
          <p:nvPr/>
        </p:nvSpPr>
        <p:spPr>
          <a:xfrm>
            <a:off x="5580112" y="4690460"/>
            <a:ext cx="2160239" cy="46032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1">
            <a:extLst>
              <a:ext uri="{FF2B5EF4-FFF2-40B4-BE49-F238E27FC236}">
                <a16:creationId xmlns:a16="http://schemas.microsoft.com/office/drawing/2014/main" id="{70B65970-85B3-422A-961B-AAFE87046153}"/>
              </a:ext>
            </a:extLst>
          </p:cNvPr>
          <p:cNvSpPr/>
          <p:nvPr/>
        </p:nvSpPr>
        <p:spPr>
          <a:xfrm>
            <a:off x="5634926" y="5477616"/>
            <a:ext cx="1673377" cy="6207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2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F44E83-C0A5-4D62-94D0-9EA5F0396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42733" r="24013" b="13855"/>
          <a:stretch/>
        </p:blipFill>
        <p:spPr>
          <a:xfrm>
            <a:off x="4967660" y="4219532"/>
            <a:ext cx="3309647" cy="18651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05BAC8-5460-48FE-97E8-64457C812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15246" r="24801"/>
          <a:stretch/>
        </p:blipFill>
        <p:spPr>
          <a:xfrm>
            <a:off x="4942384" y="292899"/>
            <a:ext cx="3535954" cy="3965115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0" y="73234"/>
            <a:ext cx="781236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РЕЦЕНЗИРОВАНИЯ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253553" y="634557"/>
            <a:ext cx="46784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Во вкладке Рецензирование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«3. Скачать и рецензировать»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ознакомиться со статьей автора, руководством для рецензирования.</a:t>
            </a:r>
          </a:p>
          <a:p>
            <a:pPr algn="just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Далее распологается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«Форма рецензирования»,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необходимы выбрать 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пунктам и заполнить все строки, добавить комментарий при необходимости.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При необходимости можно загрузить файл со статьей, добавить обсуждение с редакцией.</a:t>
            </a:r>
            <a:endParaRPr lang="kk-K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1">
            <a:extLst>
              <a:ext uri="{FF2B5EF4-FFF2-40B4-BE49-F238E27FC236}">
                <a16:creationId xmlns:a16="http://schemas.microsoft.com/office/drawing/2014/main" id="{E52C86E0-4415-4532-A725-AC3891EB41E8}"/>
              </a:ext>
            </a:extLst>
          </p:cNvPr>
          <p:cNvSpPr/>
          <p:nvPr/>
        </p:nvSpPr>
        <p:spPr>
          <a:xfrm>
            <a:off x="4907698" y="314744"/>
            <a:ext cx="960445" cy="20318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1">
            <a:extLst>
              <a:ext uri="{FF2B5EF4-FFF2-40B4-BE49-F238E27FC236}">
                <a16:creationId xmlns:a16="http://schemas.microsoft.com/office/drawing/2014/main" id="{70B65970-85B3-422A-961B-AAFE87046153}"/>
              </a:ext>
            </a:extLst>
          </p:cNvPr>
          <p:cNvSpPr/>
          <p:nvPr/>
        </p:nvSpPr>
        <p:spPr>
          <a:xfrm>
            <a:off x="7647709" y="4500194"/>
            <a:ext cx="602759" cy="24746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1">
            <a:extLst>
              <a:ext uri="{FF2B5EF4-FFF2-40B4-BE49-F238E27FC236}">
                <a16:creationId xmlns:a16="http://schemas.microsoft.com/office/drawing/2014/main" id="{05C2F8AC-7F32-40C5-97D2-9F66E3BA2832}"/>
              </a:ext>
            </a:extLst>
          </p:cNvPr>
          <p:cNvSpPr/>
          <p:nvPr/>
        </p:nvSpPr>
        <p:spPr>
          <a:xfrm>
            <a:off x="7463002" y="4936579"/>
            <a:ext cx="787466" cy="14860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1EECD053-74C2-45F7-8F85-0DB1EE597E3E}"/>
              </a:ext>
            </a:extLst>
          </p:cNvPr>
          <p:cNvSpPr/>
          <p:nvPr/>
        </p:nvSpPr>
        <p:spPr>
          <a:xfrm>
            <a:off x="4994186" y="5373216"/>
            <a:ext cx="1810061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17FACE-FA9B-4CFE-8EEC-87512A23C2F3}"/>
              </a:ext>
            </a:extLst>
          </p:cNvPr>
          <p:cNvSpPr txBox="1"/>
          <p:nvPr/>
        </p:nvSpPr>
        <p:spPr>
          <a:xfrm>
            <a:off x="254027" y="4166593"/>
            <a:ext cx="4601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Необходимо дать рекомендацию в результате рецензирования.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Нажимаем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«Отправить рецензию»</a:t>
            </a:r>
          </a:p>
          <a:p>
            <a:endParaRPr lang="kk-K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7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8D05E-B250-421B-B38B-7000F2FBB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12210" r="24013" b="65988"/>
          <a:stretch/>
        </p:blipFill>
        <p:spPr>
          <a:xfrm>
            <a:off x="4994186" y="621914"/>
            <a:ext cx="3888432" cy="108012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0" y="73234"/>
            <a:ext cx="781236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СТАТЬИ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253553" y="634557"/>
            <a:ext cx="4678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Входим в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«Личный кабинет»</a:t>
            </a:r>
          </a:p>
          <a:p>
            <a:pPr algn="just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Во вкладке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«Отправленные материалы» - Мои дела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просматривать статус статьи.</a:t>
            </a:r>
            <a:endParaRPr lang="kk-K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1">
            <a:extLst>
              <a:ext uri="{FF2B5EF4-FFF2-40B4-BE49-F238E27FC236}">
                <a16:creationId xmlns:a16="http://schemas.microsoft.com/office/drawing/2014/main" id="{E52C86E0-4415-4532-A725-AC3891EB41E8}"/>
              </a:ext>
            </a:extLst>
          </p:cNvPr>
          <p:cNvSpPr/>
          <p:nvPr/>
        </p:nvSpPr>
        <p:spPr>
          <a:xfrm>
            <a:off x="4994187" y="786363"/>
            <a:ext cx="513918" cy="19436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1">
            <a:extLst>
              <a:ext uri="{FF2B5EF4-FFF2-40B4-BE49-F238E27FC236}">
                <a16:creationId xmlns:a16="http://schemas.microsoft.com/office/drawing/2014/main" id="{70B65970-85B3-422A-961B-AAFE87046153}"/>
              </a:ext>
            </a:extLst>
          </p:cNvPr>
          <p:cNvSpPr/>
          <p:nvPr/>
        </p:nvSpPr>
        <p:spPr>
          <a:xfrm>
            <a:off x="8100392" y="1412776"/>
            <a:ext cx="602759" cy="24746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37CAB0-A9B1-4422-9253-EB7770780C92}"/>
              </a:ext>
            </a:extLst>
          </p:cNvPr>
          <p:cNvSpPr/>
          <p:nvPr/>
        </p:nvSpPr>
        <p:spPr>
          <a:xfrm>
            <a:off x="0" y="73234"/>
            <a:ext cx="277180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 В СИСТЕМУ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9D83EB-5568-4699-B5C5-8BC1DA1C7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" t="2036" r="24014" b="53106"/>
          <a:stretch/>
        </p:blipFill>
        <p:spPr>
          <a:xfrm>
            <a:off x="761920" y="2060848"/>
            <a:ext cx="7139460" cy="2994720"/>
          </a:xfrm>
          <a:prstGeom prst="rect">
            <a:avLst/>
          </a:prstGeom>
        </p:spPr>
      </p:pic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0612837E-463B-4D99-B8A2-EE2166CCBF07}"/>
              </a:ext>
            </a:extLst>
          </p:cNvPr>
          <p:cNvSpPr/>
          <p:nvPr/>
        </p:nvSpPr>
        <p:spPr>
          <a:xfrm>
            <a:off x="761920" y="1988841"/>
            <a:ext cx="1577832" cy="3797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15B42-E59E-4763-A69F-BC53EB981BD4}"/>
              </a:ext>
            </a:extLst>
          </p:cNvPr>
          <p:cNvSpPr txBox="1"/>
          <p:nvPr/>
        </p:nvSpPr>
        <p:spPr>
          <a:xfrm>
            <a:off x="323528" y="692696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 на сайт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https://journal.kazhydromet.kz/</a:t>
            </a:r>
            <a:endParaRPr lang="kk-K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подать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статью,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нажимаем на кнопку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ОТПРАВИТЬ МАТЕРИАЛ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1">
            <a:extLst>
              <a:ext uri="{FF2B5EF4-FFF2-40B4-BE49-F238E27FC236}">
                <a16:creationId xmlns:a16="http://schemas.microsoft.com/office/drawing/2014/main" id="{60F75AA5-1AF8-4F59-BD68-9E7C356E8C27}"/>
              </a:ext>
            </a:extLst>
          </p:cNvPr>
          <p:cNvSpPr/>
          <p:nvPr/>
        </p:nvSpPr>
        <p:spPr>
          <a:xfrm>
            <a:off x="6587709" y="3456888"/>
            <a:ext cx="1008112" cy="2880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6FAD4-852C-4EAC-A969-134F3F8F05F9}"/>
              </a:ext>
            </a:extLst>
          </p:cNvPr>
          <p:cNvSpPr txBox="1"/>
          <p:nvPr/>
        </p:nvSpPr>
        <p:spPr>
          <a:xfrm>
            <a:off x="264208" y="1969095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4B0C8-0A36-44E6-BAA1-1BAF8C6EE067}"/>
              </a:ext>
            </a:extLst>
          </p:cNvPr>
          <p:cNvSpPr txBox="1"/>
          <p:nvPr/>
        </p:nvSpPr>
        <p:spPr>
          <a:xfrm>
            <a:off x="8398917" y="346683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87635FA-1356-46B9-A7CC-B2D3A1C4F8E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0232" y="2122984"/>
            <a:ext cx="281688" cy="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61ADE40-1C00-4FD8-B0AB-3100B5E4114E}"/>
              </a:ext>
            </a:extLst>
          </p:cNvPr>
          <p:cNvCxnSpPr>
            <a:cxnSpLocks/>
          </p:cNvCxnSpPr>
          <p:nvPr/>
        </p:nvCxnSpPr>
        <p:spPr>
          <a:xfrm flipH="1" flipV="1">
            <a:off x="7625756" y="3591031"/>
            <a:ext cx="726424" cy="98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id="{D13778B5-FB5B-4EF9-BAB4-5B5EF714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3" y="6356350"/>
            <a:ext cx="489602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622B588D-756F-4B37-BEC9-A33B365B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FBB82-54D2-428A-A62F-19624807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6396" r="24013" b="55813"/>
          <a:stretch/>
        </p:blipFill>
        <p:spPr>
          <a:xfrm>
            <a:off x="647178" y="3212976"/>
            <a:ext cx="4339315" cy="165915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D10BFA-5EDE-4390-A3C4-7263149A718E}"/>
              </a:ext>
            </a:extLst>
          </p:cNvPr>
          <p:cNvSpPr/>
          <p:nvPr/>
        </p:nvSpPr>
        <p:spPr>
          <a:xfrm>
            <a:off x="0" y="73234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В СИСТЕМЕ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73DEF-427E-4CEF-AD2A-98DD0E576E77}"/>
              </a:ext>
            </a:extLst>
          </p:cNvPr>
          <p:cNvSpPr txBox="1"/>
          <p:nvPr/>
        </p:nvSpPr>
        <p:spPr>
          <a:xfrm>
            <a:off x="262681" y="680179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вкладке «Отправить материал» нажимаем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«Зарегистрироваться»</a:t>
            </a:r>
            <a:endParaRPr lang="kk-K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заполняем форму во вкладке «Регистрация» (Ф.И.О., организация, страна,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пароль), после ознакомления с Уведомлением о конфиденциальности ставим галочку,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затем нажимаем кнопку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«Регистрация»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EFD694BB-A4D1-4428-BC37-CE14A70D76E2}"/>
              </a:ext>
            </a:extLst>
          </p:cNvPr>
          <p:cNvSpPr/>
          <p:nvPr/>
        </p:nvSpPr>
        <p:spPr>
          <a:xfrm>
            <a:off x="2240771" y="4272153"/>
            <a:ext cx="576064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95D1-B467-47A8-B0BF-B1D0C5ACC2CD}"/>
              </a:ext>
            </a:extLst>
          </p:cNvPr>
          <p:cNvSpPr txBox="1"/>
          <p:nvPr/>
        </p:nvSpPr>
        <p:spPr>
          <a:xfrm>
            <a:off x="148325" y="3971052"/>
            <a:ext cx="22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13AE44D-601C-4E89-A9B2-613F69BBD5AF}"/>
              </a:ext>
            </a:extLst>
          </p:cNvPr>
          <p:cNvCxnSpPr>
            <a:cxnSpLocks/>
          </p:cNvCxnSpPr>
          <p:nvPr/>
        </p:nvCxnSpPr>
        <p:spPr>
          <a:xfrm>
            <a:off x="470415" y="4134567"/>
            <a:ext cx="1611319" cy="144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EC5E6BD-1264-43E0-96A6-0D6A6801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"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"Гидрометеорология и экология"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5018A25-D9F4-4EDA-A250-BD70A0CE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FEE742-3A13-43BD-9D1E-A99A0EFE0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18023" r="42125" b="3319"/>
          <a:stretch/>
        </p:blipFill>
        <p:spPr>
          <a:xfrm>
            <a:off x="5629164" y="2170024"/>
            <a:ext cx="3024336" cy="3896810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4390D81-871A-42CD-8ED2-65D10DF5C5EC}"/>
              </a:ext>
            </a:extLst>
          </p:cNvPr>
          <p:cNvCxnSpPr>
            <a:cxnSpLocks/>
          </p:cNvCxnSpPr>
          <p:nvPr/>
        </p:nvCxnSpPr>
        <p:spPr>
          <a:xfrm>
            <a:off x="3995936" y="5805264"/>
            <a:ext cx="1611319" cy="144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9FDA05-84D8-4896-8BCE-8D6F08FD2451}"/>
              </a:ext>
            </a:extLst>
          </p:cNvPr>
          <p:cNvSpPr txBox="1"/>
          <p:nvPr/>
        </p:nvSpPr>
        <p:spPr>
          <a:xfrm>
            <a:off x="3562811" y="5613200"/>
            <a:ext cx="22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">
            <a:extLst>
              <a:ext uri="{FF2B5EF4-FFF2-40B4-BE49-F238E27FC236}">
                <a16:creationId xmlns:a16="http://schemas.microsoft.com/office/drawing/2014/main" id="{E3917BAF-B8F5-4CC8-B085-7FA362077D9C}"/>
              </a:ext>
            </a:extLst>
          </p:cNvPr>
          <p:cNvSpPr/>
          <p:nvPr/>
        </p:nvSpPr>
        <p:spPr>
          <a:xfrm>
            <a:off x="5629164" y="5850809"/>
            <a:ext cx="815044" cy="32701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5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0" y="73234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ДОБАВИТЬ СТАТЬЮ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980C2F-9D93-441E-8D18-0A0D91178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3" r="22826" b="72385"/>
          <a:stretch/>
        </p:blipFill>
        <p:spPr>
          <a:xfrm>
            <a:off x="899592" y="3627564"/>
            <a:ext cx="7056784" cy="10804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262681" y="680179"/>
            <a:ext cx="856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Входим в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«Личный кабинет»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«Личном кабинете», во вкладке «Отправленные материалы», нажимаем на вкладку «Новый материал»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61F429-20E3-4F3F-9D44-3E7823B51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6396" r="24012" b="77616"/>
          <a:stretch/>
        </p:blipFill>
        <p:spPr>
          <a:xfrm>
            <a:off x="1835696" y="2186633"/>
            <a:ext cx="4752528" cy="792089"/>
          </a:xfrm>
          <a:prstGeom prst="rect">
            <a:avLst/>
          </a:prstGeom>
        </p:spPr>
      </p:pic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8F66BF62-8401-4ED4-8CBB-1C996B535490}"/>
              </a:ext>
            </a:extLst>
          </p:cNvPr>
          <p:cNvSpPr/>
          <p:nvPr/>
        </p:nvSpPr>
        <p:spPr>
          <a:xfrm>
            <a:off x="5738156" y="2300475"/>
            <a:ext cx="815044" cy="28586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471835B-2EBD-47ED-8DB7-9AD6DDD77482}"/>
              </a:ext>
            </a:extLst>
          </p:cNvPr>
          <p:cNvCxnSpPr>
            <a:cxnSpLocks/>
          </p:cNvCxnSpPr>
          <p:nvPr/>
        </p:nvCxnSpPr>
        <p:spPr>
          <a:xfrm flipH="1">
            <a:off x="6594066" y="2252351"/>
            <a:ext cx="836953" cy="96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CAB4FD-72B0-4F0A-AC2B-33DC3CA44F62}"/>
              </a:ext>
            </a:extLst>
          </p:cNvPr>
          <p:cNvSpPr txBox="1"/>
          <p:nvPr/>
        </p:nvSpPr>
        <p:spPr>
          <a:xfrm>
            <a:off x="7431019" y="2040821"/>
            <a:ext cx="22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73715062-C406-4BC4-AB24-40E0694CD02C}"/>
              </a:ext>
            </a:extLst>
          </p:cNvPr>
          <p:cNvSpPr/>
          <p:nvPr/>
        </p:nvSpPr>
        <p:spPr>
          <a:xfrm>
            <a:off x="827584" y="3813571"/>
            <a:ext cx="1008112" cy="26350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1">
            <a:extLst>
              <a:ext uri="{FF2B5EF4-FFF2-40B4-BE49-F238E27FC236}">
                <a16:creationId xmlns:a16="http://schemas.microsoft.com/office/drawing/2014/main" id="{D854F4B7-535B-4FEE-B8C0-10530D5185AA}"/>
              </a:ext>
            </a:extLst>
          </p:cNvPr>
          <p:cNvSpPr/>
          <p:nvPr/>
        </p:nvSpPr>
        <p:spPr>
          <a:xfrm>
            <a:off x="3923927" y="4077072"/>
            <a:ext cx="623229" cy="26350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BD720BBD-E69F-4CD0-86FD-93AE7AE15962}"/>
              </a:ext>
            </a:extLst>
          </p:cNvPr>
          <p:cNvSpPr/>
          <p:nvPr/>
        </p:nvSpPr>
        <p:spPr>
          <a:xfrm>
            <a:off x="7146561" y="4443857"/>
            <a:ext cx="665799" cy="2092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62981-EEE8-46CC-8691-FE5EAAEFEA40}"/>
              </a:ext>
            </a:extLst>
          </p:cNvPr>
          <p:cNvSpPr txBox="1"/>
          <p:nvPr/>
        </p:nvSpPr>
        <p:spPr>
          <a:xfrm>
            <a:off x="8452166" y="4032796"/>
            <a:ext cx="22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90A7EC2-93F7-4FBA-A579-958BB552B60D}"/>
              </a:ext>
            </a:extLst>
          </p:cNvPr>
          <p:cNvCxnSpPr>
            <a:cxnSpLocks/>
          </p:cNvCxnSpPr>
          <p:nvPr/>
        </p:nvCxnSpPr>
        <p:spPr>
          <a:xfrm flipH="1">
            <a:off x="7686954" y="4186684"/>
            <a:ext cx="792434" cy="229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1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E44A3D-4668-4B66-8E3E-56F243A92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7" t="14161" r="28739" b="9064"/>
          <a:stretch/>
        </p:blipFill>
        <p:spPr>
          <a:xfrm>
            <a:off x="251914" y="764704"/>
            <a:ext cx="4229703" cy="4757889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0" y="73234"/>
            <a:ext cx="435597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СТАТЬИ. Начало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4788023" y="680179"/>
            <a:ext cx="41040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вкладке «Отправить статью»- «1. Начало»: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Выбираем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котором написана статья;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Выбираем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журнала (из выпадающего списка)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написать комментарии для редактора;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П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осле ознакомления с Уведомлением о конфиденциальности ставим галочку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Нажимаем на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продолжить»</a:t>
            </a:r>
          </a:p>
          <a:p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8F66BF62-8401-4ED4-8CBB-1C996B535490}"/>
              </a:ext>
            </a:extLst>
          </p:cNvPr>
          <p:cNvSpPr/>
          <p:nvPr/>
        </p:nvSpPr>
        <p:spPr>
          <a:xfrm>
            <a:off x="363949" y="2262898"/>
            <a:ext cx="815044" cy="171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471835B-2EBD-47ED-8DB7-9AD6DDD77482}"/>
              </a:ext>
            </a:extLst>
          </p:cNvPr>
          <p:cNvCxnSpPr>
            <a:cxnSpLocks/>
          </p:cNvCxnSpPr>
          <p:nvPr/>
        </p:nvCxnSpPr>
        <p:spPr>
          <a:xfrm flipH="1">
            <a:off x="1907704" y="2564904"/>
            <a:ext cx="2931409" cy="1011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73715062-C406-4BC4-AB24-40E0694CD02C}"/>
              </a:ext>
            </a:extLst>
          </p:cNvPr>
          <p:cNvSpPr/>
          <p:nvPr/>
        </p:nvSpPr>
        <p:spPr>
          <a:xfrm>
            <a:off x="364067" y="1422647"/>
            <a:ext cx="803248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1">
            <a:extLst>
              <a:ext uri="{FF2B5EF4-FFF2-40B4-BE49-F238E27FC236}">
                <a16:creationId xmlns:a16="http://schemas.microsoft.com/office/drawing/2014/main" id="{D854F4B7-535B-4FEE-B8C0-10530D5185AA}"/>
              </a:ext>
            </a:extLst>
          </p:cNvPr>
          <p:cNvSpPr/>
          <p:nvPr/>
        </p:nvSpPr>
        <p:spPr>
          <a:xfrm>
            <a:off x="317361" y="4305054"/>
            <a:ext cx="366207" cy="26350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BD720BBD-E69F-4CD0-86FD-93AE7AE15962}"/>
              </a:ext>
            </a:extLst>
          </p:cNvPr>
          <p:cNvSpPr/>
          <p:nvPr/>
        </p:nvSpPr>
        <p:spPr>
          <a:xfrm>
            <a:off x="2994243" y="4653136"/>
            <a:ext cx="1001693" cy="2743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90A7EC2-93F7-4FBA-A579-958BB552B60D}"/>
              </a:ext>
            </a:extLst>
          </p:cNvPr>
          <p:cNvCxnSpPr>
            <a:cxnSpLocks/>
          </p:cNvCxnSpPr>
          <p:nvPr/>
        </p:nvCxnSpPr>
        <p:spPr>
          <a:xfrm flipH="1">
            <a:off x="686517" y="3254940"/>
            <a:ext cx="4101506" cy="1084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3011FF0-D439-4980-A494-B2B559C4FFF0}"/>
              </a:ext>
            </a:extLst>
          </p:cNvPr>
          <p:cNvCxnSpPr>
            <a:cxnSpLocks/>
          </p:cNvCxnSpPr>
          <p:nvPr/>
        </p:nvCxnSpPr>
        <p:spPr>
          <a:xfrm flipH="1">
            <a:off x="1293835" y="1533836"/>
            <a:ext cx="3545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EF44698-BF8E-4295-BE7A-9134D93ED7ED}"/>
              </a:ext>
            </a:extLst>
          </p:cNvPr>
          <p:cNvCxnSpPr>
            <a:cxnSpLocks/>
          </p:cNvCxnSpPr>
          <p:nvPr/>
        </p:nvCxnSpPr>
        <p:spPr>
          <a:xfrm flipH="1">
            <a:off x="3959759" y="4186684"/>
            <a:ext cx="879354" cy="424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06EA4C2-F32D-4DCF-B661-D75724DB5EC6}"/>
              </a:ext>
            </a:extLst>
          </p:cNvPr>
          <p:cNvCxnSpPr>
            <a:cxnSpLocks/>
          </p:cNvCxnSpPr>
          <p:nvPr/>
        </p:nvCxnSpPr>
        <p:spPr>
          <a:xfrm flipH="1">
            <a:off x="1178993" y="2115648"/>
            <a:ext cx="3660121" cy="232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FA9BF3-7077-4340-9857-E7320B361EAC}"/>
              </a:ext>
            </a:extLst>
          </p:cNvPr>
          <p:cNvSpPr txBox="1"/>
          <p:nvPr/>
        </p:nvSpPr>
        <p:spPr>
          <a:xfrm>
            <a:off x="39817" y="1422112"/>
            <a:ext cx="19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13433A-5A14-4EA5-B6D9-351B6CCE8BC3}"/>
              </a:ext>
            </a:extLst>
          </p:cNvPr>
          <p:cNvSpPr txBox="1"/>
          <p:nvPr/>
        </p:nvSpPr>
        <p:spPr>
          <a:xfrm>
            <a:off x="15999" y="2194709"/>
            <a:ext cx="22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ADB3FA-AB79-47C9-9002-D11B372ACD49}"/>
              </a:ext>
            </a:extLst>
          </p:cNvPr>
          <p:cNvSpPr txBox="1"/>
          <p:nvPr/>
        </p:nvSpPr>
        <p:spPr>
          <a:xfrm>
            <a:off x="0" y="4264592"/>
            <a:ext cx="22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0A47CE-76E9-4CB8-BB18-29F926A3BB52}"/>
              </a:ext>
            </a:extLst>
          </p:cNvPr>
          <p:cNvSpPr txBox="1"/>
          <p:nvPr/>
        </p:nvSpPr>
        <p:spPr>
          <a:xfrm>
            <a:off x="2366765" y="4653136"/>
            <a:ext cx="51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1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C5D78A-A059-4F28-8BCA-CC26538DF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6" t="11468" r="22613" b="59837"/>
          <a:stretch/>
        </p:blipFill>
        <p:spPr>
          <a:xfrm>
            <a:off x="4656829" y="4552738"/>
            <a:ext cx="3786443" cy="12799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C2403B-3838-4083-A061-576A1320F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37" t="10497" r="23223" b="58527"/>
          <a:stretch/>
        </p:blipFill>
        <p:spPr>
          <a:xfrm>
            <a:off x="683568" y="4374952"/>
            <a:ext cx="3695001" cy="14441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829103-90AA-464D-88E3-38B071BAAD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11747" r="23226" b="59412"/>
          <a:stretch/>
        </p:blipFill>
        <p:spPr>
          <a:xfrm>
            <a:off x="467544" y="2593088"/>
            <a:ext cx="4392488" cy="1516515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-1" y="73234"/>
            <a:ext cx="636877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СТАТЬИ. Загрузка материала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395732" y="684873"/>
            <a:ext cx="835253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вкладке «Отправить статью»- «2. Загрузка материала»: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Нажимаем на «Загрузить файл» чтобы загрузить файл статьи в формате 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oc, . docx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перемещаем файл из папки;</a:t>
            </a:r>
            <a:endParaRPr lang="kk-K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Выбираем тип файла (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статьи, Инструмент исследования, Материалы исследования, Результаты исследования, Транскрипты, Анализ данных, Набор данных, Исходные тексты, Другое)</a:t>
            </a:r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Нажимаем на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продолжить»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8F66BF62-8401-4ED4-8CBB-1C996B535490}"/>
              </a:ext>
            </a:extLst>
          </p:cNvPr>
          <p:cNvSpPr/>
          <p:nvPr/>
        </p:nvSpPr>
        <p:spPr>
          <a:xfrm>
            <a:off x="1475656" y="5215507"/>
            <a:ext cx="815044" cy="2297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73715062-C406-4BC4-AB24-40E0694CD02C}"/>
              </a:ext>
            </a:extLst>
          </p:cNvPr>
          <p:cNvSpPr/>
          <p:nvPr/>
        </p:nvSpPr>
        <p:spPr>
          <a:xfrm>
            <a:off x="3768751" y="3405998"/>
            <a:ext cx="803248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3011FF0-D439-4980-A494-B2B559C4FFF0}"/>
              </a:ext>
            </a:extLst>
          </p:cNvPr>
          <p:cNvCxnSpPr>
            <a:cxnSpLocks/>
          </p:cNvCxnSpPr>
          <p:nvPr/>
        </p:nvCxnSpPr>
        <p:spPr>
          <a:xfrm>
            <a:off x="255982" y="4999483"/>
            <a:ext cx="1224136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06EA4C2-F32D-4DCF-B661-D75724DB5EC6}"/>
              </a:ext>
            </a:extLst>
          </p:cNvPr>
          <p:cNvCxnSpPr>
            <a:cxnSpLocks/>
          </p:cNvCxnSpPr>
          <p:nvPr/>
        </p:nvCxnSpPr>
        <p:spPr>
          <a:xfrm>
            <a:off x="293081" y="3100747"/>
            <a:ext cx="3702855" cy="3519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8C8F50-367A-470C-8DF9-1A7502006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258" y="2148372"/>
            <a:ext cx="3152025" cy="19047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3E554E5-2D88-4878-9248-A5F9DF4BE656}"/>
              </a:ext>
            </a:extLst>
          </p:cNvPr>
          <p:cNvSpPr txBox="1"/>
          <p:nvPr/>
        </p:nvSpPr>
        <p:spPr>
          <a:xfrm>
            <a:off x="-2" y="2924944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B986EEB-8C1F-4D7F-916B-BF54F5F1AF9A}"/>
              </a:ext>
            </a:extLst>
          </p:cNvPr>
          <p:cNvCxnSpPr>
            <a:cxnSpLocks/>
          </p:cNvCxnSpPr>
          <p:nvPr/>
        </p:nvCxnSpPr>
        <p:spPr>
          <a:xfrm flipV="1">
            <a:off x="4549159" y="3157486"/>
            <a:ext cx="1607017" cy="3565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7F1DBA3-53AE-4FDC-8D63-620705442484}"/>
              </a:ext>
            </a:extLst>
          </p:cNvPr>
          <p:cNvSpPr txBox="1"/>
          <p:nvPr/>
        </p:nvSpPr>
        <p:spPr>
          <a:xfrm>
            <a:off x="-3" y="4685206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22329B-082C-403C-A915-6368015B1CBA}"/>
              </a:ext>
            </a:extLst>
          </p:cNvPr>
          <p:cNvSpPr txBox="1"/>
          <p:nvPr/>
        </p:nvSpPr>
        <p:spPr>
          <a:xfrm>
            <a:off x="152398" y="3077344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1">
            <a:extLst>
              <a:ext uri="{FF2B5EF4-FFF2-40B4-BE49-F238E27FC236}">
                <a16:creationId xmlns:a16="http://schemas.microsoft.com/office/drawing/2014/main" id="{1DDCD5B4-1A92-410E-AB0B-581CAF1777B6}"/>
              </a:ext>
            </a:extLst>
          </p:cNvPr>
          <p:cNvSpPr/>
          <p:nvPr/>
        </p:nvSpPr>
        <p:spPr>
          <a:xfrm>
            <a:off x="7164288" y="5445222"/>
            <a:ext cx="815044" cy="2297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C5549D-725E-42C8-ACA5-0C4F25A7D1F5}"/>
              </a:ext>
            </a:extLst>
          </p:cNvPr>
          <p:cNvSpPr txBox="1"/>
          <p:nvPr/>
        </p:nvSpPr>
        <p:spPr>
          <a:xfrm>
            <a:off x="8400357" y="5330526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0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34EB39-B099-4DE1-BAA4-E9BE02DEE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13663" r="30350" b="2035"/>
          <a:stretch/>
        </p:blipFill>
        <p:spPr>
          <a:xfrm>
            <a:off x="4559472" y="609096"/>
            <a:ext cx="3702855" cy="5244271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-1" y="73234"/>
            <a:ext cx="636877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СТАТЬИ. Ввод метаданных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395732" y="684873"/>
            <a:ext cx="3936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Вводим метаданные статьи: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«Заголовок» – название статьи</a:t>
            </a:r>
          </a:p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«Аннотация»</a:t>
            </a:r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«Список авторов»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«Ключевые слова»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«Библиографические ссылки»</a:t>
            </a:r>
          </a:p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Нажимаем на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продолжить»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8F66BF62-8401-4ED4-8CBB-1C996B535490}"/>
              </a:ext>
            </a:extLst>
          </p:cNvPr>
          <p:cNvSpPr/>
          <p:nvPr/>
        </p:nvSpPr>
        <p:spPr>
          <a:xfrm>
            <a:off x="4624300" y="1543713"/>
            <a:ext cx="815044" cy="2297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73715062-C406-4BC4-AB24-40E0694CD02C}"/>
              </a:ext>
            </a:extLst>
          </p:cNvPr>
          <p:cNvSpPr/>
          <p:nvPr/>
        </p:nvSpPr>
        <p:spPr>
          <a:xfrm>
            <a:off x="5508104" y="818129"/>
            <a:ext cx="576064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3011FF0-D439-4980-A494-B2B559C4FFF0}"/>
              </a:ext>
            </a:extLst>
          </p:cNvPr>
          <p:cNvCxnSpPr>
            <a:cxnSpLocks/>
          </p:cNvCxnSpPr>
          <p:nvPr/>
        </p:nvCxnSpPr>
        <p:spPr>
          <a:xfrm flipH="1">
            <a:off x="7884368" y="2541596"/>
            <a:ext cx="726122" cy="203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06EA4C2-F32D-4DCF-B661-D75724DB5EC6}"/>
              </a:ext>
            </a:extLst>
          </p:cNvPr>
          <p:cNvCxnSpPr>
            <a:cxnSpLocks/>
          </p:cNvCxnSpPr>
          <p:nvPr/>
        </p:nvCxnSpPr>
        <p:spPr>
          <a:xfrm flipH="1">
            <a:off x="5783275" y="1836387"/>
            <a:ext cx="2788059" cy="124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E554E5-2D88-4878-9248-A5F9DF4BE656}"/>
              </a:ext>
            </a:extLst>
          </p:cNvPr>
          <p:cNvSpPr txBox="1"/>
          <p:nvPr/>
        </p:nvSpPr>
        <p:spPr>
          <a:xfrm>
            <a:off x="8602795" y="2342449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B986EEB-8C1F-4D7F-916B-BF54F5F1AF9A}"/>
              </a:ext>
            </a:extLst>
          </p:cNvPr>
          <p:cNvCxnSpPr>
            <a:cxnSpLocks/>
          </p:cNvCxnSpPr>
          <p:nvPr/>
        </p:nvCxnSpPr>
        <p:spPr>
          <a:xfrm flipH="1">
            <a:off x="6179017" y="818129"/>
            <a:ext cx="2507783" cy="233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7F1DBA3-53AE-4FDC-8D63-620705442484}"/>
              </a:ext>
            </a:extLst>
          </p:cNvPr>
          <p:cNvSpPr txBox="1"/>
          <p:nvPr/>
        </p:nvSpPr>
        <p:spPr>
          <a:xfrm>
            <a:off x="8519410" y="3721850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22329B-082C-403C-A915-6368015B1CBA}"/>
              </a:ext>
            </a:extLst>
          </p:cNvPr>
          <p:cNvSpPr txBox="1"/>
          <p:nvPr/>
        </p:nvSpPr>
        <p:spPr>
          <a:xfrm>
            <a:off x="8640592" y="1642962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1">
            <a:extLst>
              <a:ext uri="{FF2B5EF4-FFF2-40B4-BE49-F238E27FC236}">
                <a16:creationId xmlns:a16="http://schemas.microsoft.com/office/drawing/2014/main" id="{1DDCD5B4-1A92-410E-AB0B-581CAF1777B6}"/>
              </a:ext>
            </a:extLst>
          </p:cNvPr>
          <p:cNvSpPr/>
          <p:nvPr/>
        </p:nvSpPr>
        <p:spPr>
          <a:xfrm>
            <a:off x="4693060" y="2694353"/>
            <a:ext cx="815044" cy="2297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C5549D-725E-42C8-ACA5-0C4F25A7D1F5}"/>
              </a:ext>
            </a:extLst>
          </p:cNvPr>
          <p:cNvSpPr txBox="1"/>
          <p:nvPr/>
        </p:nvSpPr>
        <p:spPr>
          <a:xfrm>
            <a:off x="8658061" y="627340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1">
            <a:extLst>
              <a:ext uri="{FF2B5EF4-FFF2-40B4-BE49-F238E27FC236}">
                <a16:creationId xmlns:a16="http://schemas.microsoft.com/office/drawing/2014/main" id="{497430F5-410F-412D-8667-88E868CEB96C}"/>
              </a:ext>
            </a:extLst>
          </p:cNvPr>
          <p:cNvSpPr/>
          <p:nvPr/>
        </p:nvSpPr>
        <p:spPr>
          <a:xfrm>
            <a:off x="4624300" y="4009674"/>
            <a:ext cx="815044" cy="2297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1">
            <a:extLst>
              <a:ext uri="{FF2B5EF4-FFF2-40B4-BE49-F238E27FC236}">
                <a16:creationId xmlns:a16="http://schemas.microsoft.com/office/drawing/2014/main" id="{E285DB66-88EB-496A-A150-4986E6CEB1D8}"/>
              </a:ext>
            </a:extLst>
          </p:cNvPr>
          <p:cNvSpPr/>
          <p:nvPr/>
        </p:nvSpPr>
        <p:spPr>
          <a:xfrm>
            <a:off x="4624300" y="4816663"/>
            <a:ext cx="1099828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B1A85D8-0A0D-4D3B-B8E4-17737E9FCB3A}"/>
              </a:ext>
            </a:extLst>
          </p:cNvPr>
          <p:cNvCxnSpPr>
            <a:cxnSpLocks/>
          </p:cNvCxnSpPr>
          <p:nvPr/>
        </p:nvCxnSpPr>
        <p:spPr>
          <a:xfrm flipH="1">
            <a:off x="5642652" y="3933056"/>
            <a:ext cx="2846786" cy="266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98008A6-A44B-4EEC-B357-15336826EE7B}"/>
              </a:ext>
            </a:extLst>
          </p:cNvPr>
          <p:cNvCxnSpPr>
            <a:cxnSpLocks/>
          </p:cNvCxnSpPr>
          <p:nvPr/>
        </p:nvCxnSpPr>
        <p:spPr>
          <a:xfrm flipH="1">
            <a:off x="5827078" y="4702076"/>
            <a:ext cx="2783411" cy="285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234781D-FD10-40E7-B573-4AF1904300FC}"/>
              </a:ext>
            </a:extLst>
          </p:cNvPr>
          <p:cNvSpPr txBox="1"/>
          <p:nvPr/>
        </p:nvSpPr>
        <p:spPr>
          <a:xfrm>
            <a:off x="8677523" y="4563496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FAE62-2BD5-4BD2-B602-6CBE89E5D5A1}"/>
              </a:ext>
            </a:extLst>
          </p:cNvPr>
          <p:cNvSpPr txBox="1"/>
          <p:nvPr/>
        </p:nvSpPr>
        <p:spPr>
          <a:xfrm>
            <a:off x="274680" y="4025014"/>
            <a:ext cx="3936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*при вводе метаданных необходимо вводить данные на 3х языках (казахский, русский, английский)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770F356-4EA3-4CB8-AFE1-3DD635198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87" t="23935" r="24801" b="63608"/>
          <a:stretch/>
        </p:blipFill>
        <p:spPr>
          <a:xfrm>
            <a:off x="611560" y="3194132"/>
            <a:ext cx="2808312" cy="6171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92E1608-2AEB-4963-8B03-AAA0FECE6317}"/>
              </a:ext>
            </a:extLst>
          </p:cNvPr>
          <p:cNvSpPr txBox="1"/>
          <p:nvPr/>
        </p:nvSpPr>
        <p:spPr>
          <a:xfrm>
            <a:off x="311421" y="5253202"/>
            <a:ext cx="3936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**ключевые слова необходимо вводить по отдельности (вводите или вставляете ключевое слово и нажимаете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1">
            <a:extLst>
              <a:ext uri="{FF2B5EF4-FFF2-40B4-BE49-F238E27FC236}">
                <a16:creationId xmlns:a16="http://schemas.microsoft.com/office/drawing/2014/main" id="{2ACBFC96-8A5A-4702-A262-0978CFAC0156}"/>
              </a:ext>
            </a:extLst>
          </p:cNvPr>
          <p:cNvSpPr/>
          <p:nvPr/>
        </p:nvSpPr>
        <p:spPr>
          <a:xfrm>
            <a:off x="579714" y="3151566"/>
            <a:ext cx="1327990" cy="7132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1F68400-26D7-4081-8630-D24032E02CFD}"/>
              </a:ext>
            </a:extLst>
          </p:cNvPr>
          <p:cNvCxnSpPr>
            <a:cxnSpLocks/>
          </p:cNvCxnSpPr>
          <p:nvPr/>
        </p:nvCxnSpPr>
        <p:spPr>
          <a:xfrm flipH="1" flipV="1">
            <a:off x="1397797" y="3612995"/>
            <a:ext cx="365891" cy="465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05ACEC-FFC4-4376-BDEF-A0CC59A7FBC9}"/>
              </a:ext>
            </a:extLst>
          </p:cNvPr>
          <p:cNvSpPr txBox="1"/>
          <p:nvPr/>
        </p:nvSpPr>
        <p:spPr>
          <a:xfrm>
            <a:off x="8337561" y="5592501"/>
            <a:ext cx="46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1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C52879-2810-4CC4-83A6-CFEDCBBCA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5" t="6395" r="36274" b="5286"/>
          <a:stretch/>
        </p:blipFill>
        <p:spPr>
          <a:xfrm>
            <a:off x="4396286" y="596377"/>
            <a:ext cx="3851143" cy="5787118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-1" y="73234"/>
            <a:ext cx="636877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СТАТЬИ. Ввод метаданных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8F66BF62-8401-4ED4-8CBB-1C996B535490}"/>
              </a:ext>
            </a:extLst>
          </p:cNvPr>
          <p:cNvSpPr/>
          <p:nvPr/>
        </p:nvSpPr>
        <p:spPr>
          <a:xfrm>
            <a:off x="6225849" y="1099675"/>
            <a:ext cx="506391" cy="16706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73715062-C406-4BC4-AB24-40E0694CD02C}"/>
              </a:ext>
            </a:extLst>
          </p:cNvPr>
          <p:cNvSpPr/>
          <p:nvPr/>
        </p:nvSpPr>
        <p:spPr>
          <a:xfrm>
            <a:off x="4424816" y="1037027"/>
            <a:ext cx="363208" cy="2297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1">
            <a:extLst>
              <a:ext uri="{FF2B5EF4-FFF2-40B4-BE49-F238E27FC236}">
                <a16:creationId xmlns:a16="http://schemas.microsoft.com/office/drawing/2014/main" id="{1DDCD5B4-1A92-410E-AB0B-581CAF1777B6}"/>
              </a:ext>
            </a:extLst>
          </p:cNvPr>
          <p:cNvSpPr/>
          <p:nvPr/>
        </p:nvSpPr>
        <p:spPr>
          <a:xfrm>
            <a:off x="4436594" y="1918233"/>
            <a:ext cx="815044" cy="38329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1">
            <a:extLst>
              <a:ext uri="{FF2B5EF4-FFF2-40B4-BE49-F238E27FC236}">
                <a16:creationId xmlns:a16="http://schemas.microsoft.com/office/drawing/2014/main" id="{497430F5-410F-412D-8667-88E868CEB96C}"/>
              </a:ext>
            </a:extLst>
          </p:cNvPr>
          <p:cNvSpPr/>
          <p:nvPr/>
        </p:nvSpPr>
        <p:spPr>
          <a:xfrm>
            <a:off x="4424816" y="3272989"/>
            <a:ext cx="1011280" cy="3248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1">
            <a:extLst>
              <a:ext uri="{FF2B5EF4-FFF2-40B4-BE49-F238E27FC236}">
                <a16:creationId xmlns:a16="http://schemas.microsoft.com/office/drawing/2014/main" id="{E285DB66-88EB-496A-A150-4986E6CEB1D8}"/>
              </a:ext>
            </a:extLst>
          </p:cNvPr>
          <p:cNvSpPr/>
          <p:nvPr/>
        </p:nvSpPr>
        <p:spPr>
          <a:xfrm>
            <a:off x="4336268" y="4842797"/>
            <a:ext cx="1099828" cy="50591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FAE62-2BD5-4BD2-B602-6CBE89E5D5A1}"/>
              </a:ext>
            </a:extLst>
          </p:cNvPr>
          <p:cNvSpPr txBox="1"/>
          <p:nvPr/>
        </p:nvSpPr>
        <p:spPr>
          <a:xfrm>
            <a:off x="317830" y="824396"/>
            <a:ext cx="39366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п.16 при необходимости добавить соавторов статьи, 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3х языках ввести данные об авторе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-имя;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-фамилия;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-страна;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 id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-наименование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-должность, город работы (при необходимости);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роль автора;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  <a:endParaRPr lang="kk-K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1">
            <a:extLst>
              <a:ext uri="{FF2B5EF4-FFF2-40B4-BE49-F238E27FC236}">
                <a16:creationId xmlns:a16="http://schemas.microsoft.com/office/drawing/2014/main" id="{049A05F9-CEB6-4185-A6CA-08A5C329AD34}"/>
              </a:ext>
            </a:extLst>
          </p:cNvPr>
          <p:cNvSpPr/>
          <p:nvPr/>
        </p:nvSpPr>
        <p:spPr>
          <a:xfrm>
            <a:off x="4424816" y="2410117"/>
            <a:ext cx="815044" cy="3345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1">
            <a:extLst>
              <a:ext uri="{FF2B5EF4-FFF2-40B4-BE49-F238E27FC236}">
                <a16:creationId xmlns:a16="http://schemas.microsoft.com/office/drawing/2014/main" id="{303873F1-A0BB-49CD-B9D7-FA0467EA37FB}"/>
              </a:ext>
            </a:extLst>
          </p:cNvPr>
          <p:cNvSpPr/>
          <p:nvPr/>
        </p:nvSpPr>
        <p:spPr>
          <a:xfrm>
            <a:off x="7164288" y="6061731"/>
            <a:ext cx="592751" cy="28772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237CC4-7F04-4483-9836-9176832B1AAE}"/>
              </a:ext>
            </a:extLst>
          </p:cNvPr>
          <p:cNvSpPr txBox="1"/>
          <p:nvPr/>
        </p:nvSpPr>
        <p:spPr>
          <a:xfrm>
            <a:off x="311421" y="5253202"/>
            <a:ext cx="3936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указанные со *(звездой) обязательны к заполнению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2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4435A-8E06-4AF1-A70C-DDC28AA00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0" t="10755" r="28271" b="70607"/>
          <a:stretch/>
        </p:blipFill>
        <p:spPr>
          <a:xfrm>
            <a:off x="323528" y="1354154"/>
            <a:ext cx="4953036" cy="1426773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495973-9E5F-4FAB-A23E-6CB3CF0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3495"/>
            <a:ext cx="3320008" cy="365125"/>
          </a:xfrm>
        </p:spPr>
        <p:txBody>
          <a:bodyPr/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Казгидромет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"Гидрометеорология и экология"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BD71-C38B-4E98-A4F6-5850E19E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0457-CD4A-429F-A89E-DC96CD293010}"/>
              </a:ext>
            </a:extLst>
          </p:cNvPr>
          <p:cNvSpPr/>
          <p:nvPr/>
        </p:nvSpPr>
        <p:spPr>
          <a:xfrm>
            <a:off x="0" y="73234"/>
            <a:ext cx="781236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СТАТЬИ. Подтверждение, Следующие шаги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815E1-24F5-4BC2-8264-141021A4CCBA}"/>
              </a:ext>
            </a:extLst>
          </p:cNvPr>
          <p:cNvSpPr txBox="1"/>
          <p:nvPr/>
        </p:nvSpPr>
        <p:spPr>
          <a:xfrm>
            <a:off x="262681" y="680179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Нажать на вкладку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«Завершить отправку»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подтверждаем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8F66BF62-8401-4ED4-8CBB-1C996B535490}"/>
              </a:ext>
            </a:extLst>
          </p:cNvPr>
          <p:cNvSpPr/>
          <p:nvPr/>
        </p:nvSpPr>
        <p:spPr>
          <a:xfrm>
            <a:off x="3707904" y="2252351"/>
            <a:ext cx="864096" cy="3125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471835B-2EBD-47ED-8DB7-9AD6DDD77482}"/>
              </a:ext>
            </a:extLst>
          </p:cNvPr>
          <p:cNvCxnSpPr>
            <a:cxnSpLocks/>
          </p:cNvCxnSpPr>
          <p:nvPr/>
        </p:nvCxnSpPr>
        <p:spPr>
          <a:xfrm flipH="1">
            <a:off x="4644009" y="1772816"/>
            <a:ext cx="1008111" cy="516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CAB4FD-72B0-4F0A-AC2B-33DC3CA44F62}"/>
              </a:ext>
            </a:extLst>
          </p:cNvPr>
          <p:cNvSpPr txBox="1"/>
          <p:nvPr/>
        </p:nvSpPr>
        <p:spPr>
          <a:xfrm>
            <a:off x="5783448" y="1500990"/>
            <a:ext cx="44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B9B6E2-4265-4958-AFB1-BA79BC2FB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3" t="7849" r="39763" b="79900"/>
          <a:stretch/>
        </p:blipFill>
        <p:spPr>
          <a:xfrm>
            <a:off x="899592" y="3096215"/>
            <a:ext cx="3513165" cy="1138912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8AFB558-DD34-4508-B5CC-47CC6F786981}"/>
              </a:ext>
            </a:extLst>
          </p:cNvPr>
          <p:cNvCxnSpPr>
            <a:cxnSpLocks/>
          </p:cNvCxnSpPr>
          <p:nvPr/>
        </p:nvCxnSpPr>
        <p:spPr>
          <a:xfrm flipH="1">
            <a:off x="3563888" y="2759326"/>
            <a:ext cx="534242" cy="10788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E7CD10-62E5-44DB-AD39-7B423B36ED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2" t="11083" r="27163" b="44186"/>
          <a:stretch/>
        </p:blipFill>
        <p:spPr>
          <a:xfrm>
            <a:off x="5702119" y="2189750"/>
            <a:ext cx="3190362" cy="19636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165A71-506A-4A57-A900-63234651BC3D}"/>
              </a:ext>
            </a:extLst>
          </p:cNvPr>
          <p:cNvSpPr txBox="1"/>
          <p:nvPr/>
        </p:nvSpPr>
        <p:spPr>
          <a:xfrm>
            <a:off x="257488" y="4410843"/>
            <a:ext cx="4917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**нажав на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«Посмотреть этот материал»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 на страницу направленной статьи, где можно ознакомиться с ходом рассмотрения статьи журналом.</a:t>
            </a:r>
            <a:endParaRPr lang="kk-K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7A3A36-60D0-43AC-B07B-B29A5FA54D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50" t="16570" r="23226" b="43829"/>
          <a:stretch/>
        </p:blipFill>
        <p:spPr>
          <a:xfrm>
            <a:off x="4985666" y="4312684"/>
            <a:ext cx="3888432" cy="1961938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FAD03BF-91B5-45FA-B39F-85A1ABAD3092}"/>
              </a:ext>
            </a:extLst>
          </p:cNvPr>
          <p:cNvCxnSpPr>
            <a:cxnSpLocks/>
          </p:cNvCxnSpPr>
          <p:nvPr/>
        </p:nvCxnSpPr>
        <p:spPr>
          <a:xfrm flipV="1">
            <a:off x="4335065" y="3778624"/>
            <a:ext cx="1533079" cy="706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1">
            <a:extLst>
              <a:ext uri="{FF2B5EF4-FFF2-40B4-BE49-F238E27FC236}">
                <a16:creationId xmlns:a16="http://schemas.microsoft.com/office/drawing/2014/main" id="{E52C86E0-4415-4532-A725-AC3891EB41E8}"/>
              </a:ext>
            </a:extLst>
          </p:cNvPr>
          <p:cNvSpPr/>
          <p:nvPr/>
        </p:nvSpPr>
        <p:spPr>
          <a:xfrm>
            <a:off x="5918142" y="3717033"/>
            <a:ext cx="958113" cy="12109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84CFB6A-87D8-4016-B09F-F96337AE27CF}"/>
              </a:ext>
            </a:extLst>
          </p:cNvPr>
          <p:cNvCxnSpPr>
            <a:cxnSpLocks/>
          </p:cNvCxnSpPr>
          <p:nvPr/>
        </p:nvCxnSpPr>
        <p:spPr>
          <a:xfrm flipV="1">
            <a:off x="4325612" y="4610452"/>
            <a:ext cx="660054" cy="3681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74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843</Words>
  <Application>Microsoft Office PowerPoint</Application>
  <PresentationFormat>Экран (4:3)</PresentationFormat>
  <Paragraphs>128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Айзат Елтай</cp:lastModifiedBy>
  <cp:revision>375</cp:revision>
  <dcterms:created xsi:type="dcterms:W3CDTF">2020-10-22T04:14:19Z</dcterms:created>
  <dcterms:modified xsi:type="dcterms:W3CDTF">2023-04-04T10:47:07Z</dcterms:modified>
</cp:coreProperties>
</file>